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4"/>
    <p:restoredTop sz="94653"/>
  </p:normalViewPr>
  <p:slideViewPr>
    <p:cSldViewPr snapToGrid="0">
      <p:cViewPr varScale="1">
        <p:scale>
          <a:sx n="146" d="100"/>
          <a:sy n="146" d="100"/>
        </p:scale>
        <p:origin x="1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Abra conectando tecnologia à missão: o objetivo não é colecionar descontos, mas transformar benefícios em capacidade para servir melhor.</a:t>
            </a:r>
          </a:p>
          <a:p>
            <a:endParaRPr/>
          </a:p>
          <a:p>
            <a:r>
              <a:t>[Sources]</a:t>
            </a:r>
          </a:p>
          <a:p>
            <a:r>
              <a:t>- AI-generated visual with OpenAI ImageGen, 2026-08-24: hero-latin-america.png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Faça uma apresentação breve. Conecte a experiência da Abrale ao uso prático das ofertas que serão mostradas.</a:t>
            </a:r>
          </a:p>
          <a:p>
            <a:endParaRPr/>
          </a:p>
          <a:p>
            <a:r>
              <a:t>[Sources]</a:t>
            </a:r>
          </a:p>
          <a:p>
            <a:r>
              <a:t>- Retrato fornecido pelo usuário: /Users/carloscolon/Desktop/carlos.jpg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este aviso para evitar promessas universais. Oriente a audiência a confirmar país, entidade, produto e renovação.</a:t>
            </a:r>
          </a:p>
          <a:p>
            <a:endParaRPr/>
          </a:p>
          <a:p>
            <a:r>
              <a:t>[Sources]</a:t>
            </a:r>
          </a:p>
          <a:p>
            <a:r>
              <a:t>- AI-generated glass governance icon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Explique que os programas usam canais diferentes. A validação TechSoup não substitui a regra do doador.</a:t>
            </a:r>
          </a:p>
          <a:p>
            <a:endParaRPr/>
          </a:p>
          <a:p>
            <a:r>
              <a:t>[Sources]</a:t>
            </a:r>
          </a:p>
          <a:p>
            <a:r>
              <a:t>- Google for Nonprofits: https://www.google.com/nonprofits/</a:t>
            </a:r>
          </a:p>
          <a:p>
            <a:r>
              <a:t>- Microsoft for Nonprofits: https://www.microsoft.com/nonprofits/</a:t>
            </a:r>
          </a:p>
          <a:p>
            <a:r>
              <a:t>- AWS Nonprofit Credit Program: https://aws.amazon.com/government-education/nonprofits/nonprofit-credit-program/</a:t>
            </a:r>
          </a:p>
          <a:p>
            <a:r>
              <a:t>- Salesforce Power of Us: https://help.salesforce.com/s/articleView?id=000385150&amp;language=en_US&amp;type=1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Uma base operacional completa — e gratuita — para colaboração, organização e continuidade.</a:t>
            </a:r>
          </a:p>
          <a:p>
            <a:endParaRPr/>
          </a:p>
          <a:p>
            <a:r>
              <a:t>[Sources]</a:t>
            </a:r>
          </a:p>
          <a:p>
            <a:r>
              <a:t>- AI-generated editorial collaboration image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Substitua a ideia de ilimitado por números concretos: 100 TB de armazenamento compartilhado, até 2.000 usuários e Meet para 150 participantes.</a:t>
            </a:r>
          </a:p>
          <a:p>
            <a:r>
              <a:t>Destaque que a base inclui Gmail, Drive, Docs, Sheets, Slides, Calendar, AppSheet Core e Gemini app.</a:t>
            </a:r>
          </a:p>
          <a:p>
            <a:endParaRPr/>
          </a:p>
          <a:p>
            <a:r>
              <a:t>[Sources]</a:t>
            </a:r>
          </a:p>
          <a:p>
            <a:r>
              <a:t>- Google Workspace for Nonprofits: https://support.google.com/nonprofits/answer/2858465?hl=en</a:t>
            </a:r>
          </a:p>
          <a:p>
            <a:r>
              <a:t>- Google Meet limits: https://support.google.com/nonprofits/answer/15503706?hl=en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Mostre o exemplo real da Abrale. A continuidade institucional é mais importante do que simplesmente ter espaço de armazenamento.</a:t>
            </a:r>
          </a:p>
          <a:p>
            <a:endParaRPr/>
          </a:p>
          <a:p>
            <a:r>
              <a:t>[Sources]</a:t>
            </a:r>
          </a:p>
          <a:p>
            <a:r>
              <a:t>- User-provided Drive screenshot</a:t>
            </a:r>
          </a:p>
          <a:p>
            <a:r>
              <a:t>- Shared drive ownership: https://support.google.com/a/users/answer/7212025?hl=en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esta sequência para mostrar que a suite conecta captação, organização, colaboração, coordenação e comunicação.</a:t>
            </a:r>
          </a:p>
          <a:p>
            <a:endParaRPr/>
          </a:p>
          <a:p>
            <a:r>
              <a:t>[Sources]</a:t>
            </a:r>
          </a:p>
          <a:p>
            <a:r>
              <a:t>- Google Workspace Learning Center: https://support.google.com/a/users/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Mostre o Business Basic como porta de entrada gratuita e o Premium como opção para desktop e segurança.</a:t>
            </a:r>
          </a:p>
          <a:p>
            <a:endParaRPr/>
          </a:p>
          <a:p>
            <a:r>
              <a:t>[Sources]</a:t>
            </a:r>
          </a:p>
          <a:p>
            <a:r>
              <a:t>- Microsoft nonprofit offers: https://www.microsoft.com/nonprofits/offers-for-nonprofits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Crédito de nuvem para tirar hospedagem, sistemas e dados do orçamento — com governança.</a:t>
            </a:r>
          </a:p>
          <a:p>
            <a:endParaRPr/>
          </a:p>
          <a:p>
            <a:r>
              <a:t>[Sources]</a:t>
            </a:r>
          </a:p>
          <a:p>
            <a:r>
              <a:t>- AI-generated cloud infrastructure visual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 ONG recebe crédito anual. Ative alertas, acompanhe consumo e renove antes do vencimento.</a:t>
            </a:r>
          </a:p>
          <a:p>
            <a:endParaRPr/>
          </a:p>
          <a:p>
            <a:r>
              <a:t>[Sources]</a:t>
            </a:r>
          </a:p>
          <a:p>
            <a:r>
              <a:t>- Azure annual grant: https://learn.microsoft.com/en-us/industry/nonprofit/microsoft-for-nonprofits/nonprofit-offerings-products</a:t>
            </a:r>
          </a:p>
          <a:p>
            <a:r>
              <a:t>- Activation guidance: https://learn.microsoft.com/en-us/industry/nonprofit/microsoft-for-nonprofits/claim-activate-nonprofit-azure-grant</a:t>
            </a:r>
          </a:p>
          <a:p>
            <a:r>
              <a:t>- AI-generated cloud icon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Evite dizer que uma VM é sempre melhor. Nuvem oferece controle, mas transfere responsabilidade de segurança e operação.</a:t>
            </a:r>
          </a:p>
          <a:p>
            <a:endParaRPr/>
          </a:p>
          <a:p>
            <a:r>
              <a:t>[Sources]</a:t>
            </a:r>
          </a:p>
          <a:p>
            <a:r>
              <a:t>- Azure nonprofit offer: https://www.microsoft.com/en-us/nonprofits/azure</a:t>
            </a:r>
          </a:p>
          <a:p>
            <a:r>
              <a:t>- Provider logos from SimpleIcons, Iconify, and WordCamp sponsor media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Apresente o processo: cadastro no portal local, validação, taxa administrativa e recebimento do código AWS.</a:t>
            </a:r>
          </a:p>
          <a:p>
            <a:endParaRPr/>
          </a:p>
          <a:p>
            <a:r>
              <a:t>[Sources]</a:t>
            </a:r>
          </a:p>
          <a:p>
            <a:r>
              <a:t>- AWS Nonprofit Credit Program: https://aws.amazon.com/government-education/nonprofits/nonprofit-credit-program/</a:t>
            </a:r>
          </a:p>
          <a:p>
            <a:r>
              <a:t>- TechSoup AWS tiers and fees: https://page.techsoup.org/amazon-web-services-for-nonprofits</a:t>
            </a:r>
          </a:p>
          <a:p>
            <a:r>
              <a:t>- Screenshot captured 2026-08-24 from https://www.techsoup.cl/product-catalog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Planos nonprofit reduzem o custo. Agentes transformam contexto e ferramentas em entregáveis revisáveis.</a:t>
            </a:r>
          </a:p>
          <a:p>
            <a:endParaRPr/>
          </a:p>
          <a:p>
            <a:r>
              <a:t>[Sources]</a:t>
            </a:r>
          </a:p>
          <a:p>
            <a:r>
              <a:t>- AI-generated human-centered agents visual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Corrija a expectativa de 50%. OpenAI e Anthropic publicam condições diferentes por produto e plano.</a:t>
            </a:r>
          </a:p>
          <a:p>
            <a:endParaRPr/>
          </a:p>
          <a:p>
            <a:r>
              <a:t>[Sources]</a:t>
            </a:r>
          </a:p>
          <a:p>
            <a:r>
              <a:t>- OpenAI nonprofit pricing: https://help.openai.com/en/articles/9359041-do-you-offer-nonprofit-pricing</a:t>
            </a:r>
          </a:p>
          <a:p>
            <a:r>
              <a:t>- Claude for Nonprofits: https://www.anthropic.com/news/claude-for-nonprofits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Mostre exemplos concretos de agentes. Reforce que revisão humana e rastreabilidade continuam essenciais.</a:t>
            </a:r>
          </a:p>
          <a:p>
            <a:r>
              <a:t>Use o rodapé como gancho para a próxima aula.</a:t>
            </a:r>
          </a:p>
          <a:p>
            <a:endParaRPr/>
          </a:p>
          <a:p>
            <a:r>
              <a:t>[Sources]</a:t>
            </a:r>
          </a:p>
          <a:p>
            <a:r>
              <a:t>- Codex documentation: https://developers.openai.com/</a:t>
            </a:r>
          </a:p>
          <a:p>
            <a:r>
              <a:t>- AI-generated agent icon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 catálogo muda por país. O método para verificar elegibilidade, taxa e renovação permanece.</a:t>
            </a:r>
          </a:p>
          <a:p>
            <a:endParaRPr/>
          </a:p>
          <a:p>
            <a:r>
              <a:t>[Sources]</a:t>
            </a:r>
          </a:p>
          <a:p>
            <a:r>
              <a:t>- AI-generated nonprofit technology ecosystem visual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 cadastro confirma a entidade. Depois, cada doador aplica suas próprias regras de missão, porte, orçamento e localização.</a:t>
            </a:r>
          </a:p>
          <a:p>
            <a:endParaRPr/>
          </a:p>
          <a:p>
            <a:r>
              <a:t>[Sources]</a:t>
            </a:r>
          </a:p>
          <a:p>
            <a:r>
              <a:t>- TechSoup Argentina FAQ: https://argentina.techsoup.global/frequently-asked-questions-es</a:t>
            </a:r>
          </a:p>
          <a:p>
            <a:r>
              <a:t>- TechSoup request process: https://support.techsoup.org/hc/en-us/articles/27265058082203-How-do-I-access-or-request-nonprofit-offers</a:t>
            </a:r>
          </a:p>
          <a:p>
            <a:r>
              <a:t>- AI-generated benefit icon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Mostre que o catálogo é local e concreto. O número pode mudar; a forma de avaliar cada oferta permanece.</a:t>
            </a:r>
          </a:p>
          <a:p>
            <a:endParaRPr/>
          </a:p>
          <a:p>
            <a:r>
              <a:t>[Sources]</a:t>
            </a:r>
          </a:p>
          <a:p>
            <a:r>
              <a:t>- Screenshot captured 2026-08-24 from https://www.techsoup.cl/product-catalog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Catálogos parecidos não significam preços, moeda e critérios idênticos.</a:t>
            </a:r>
          </a:p>
          <a:p>
            <a:endParaRPr/>
          </a:p>
          <a:p>
            <a:r>
              <a:t>[Sources]</a:t>
            </a:r>
          </a:p>
          <a:p>
            <a:r>
              <a:t>- Screenshot captured 2026-08-24 from https://argentina.techsoup.global/product-catalog</a:t>
            </a:r>
          </a:p>
          <a:p>
            <a:r>
              <a:t>- TechSoup Argentina FAQ: https://argentina.techsoup.global/frequently-asked-questions-es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 taxa administrativa não é necessariamente o preço final. Explique também que os canais podem mudar.</a:t>
            </a:r>
          </a:p>
          <a:p>
            <a:endParaRPr/>
          </a:p>
          <a:p>
            <a:r>
              <a:t>[Sources]</a:t>
            </a:r>
          </a:p>
          <a:p>
            <a:r>
              <a:t>- TechSoup offer information: https://support.techsoup.org/hc/en-us/articles/24064331705115-How-to-find-products-and-services-and-review-offer-Information-on-TechSoup</a:t>
            </a:r>
          </a:p>
          <a:p>
            <a:r>
              <a:t>- Zoom nonprofit transition: https://support.zoom.com/hc/es/article?id=zm_kb&amp;sysparm_article=KB0081810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a abertura para separar licenciamento de implementação: o software é doado, mas o projeto continua exigindo liderança e conhecimento.</a:t>
            </a:r>
          </a:p>
          <a:p>
            <a:endParaRPr/>
          </a:p>
          <a:p>
            <a:r>
              <a:t>[Sources]</a:t>
            </a:r>
          </a:p>
          <a:p>
            <a:r>
              <a:t>- Salesforce Power of Us: https://help.salesforce.com/s/articleView?id=000385150&amp;language=en_US&amp;type=1</a:t>
            </a:r>
          </a:p>
          <a:p>
            <a:r>
              <a:t>- AI-generated CRM icon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Explique que CRM exige processo, modelo de dados, migração, treinamento e administração contínua.</a:t>
            </a:r>
          </a:p>
          <a:p>
            <a:r>
              <a:t>Impact Exchange ajuda em projetos curtos; não substitui suporte nem liderança interna.</a:t>
            </a:r>
          </a:p>
          <a:p>
            <a:endParaRPr/>
          </a:p>
          <a:p>
            <a:r>
              <a:t>[Sources]</a:t>
            </a:r>
          </a:p>
          <a:p>
            <a:r>
              <a:t>- Power of Us application and bundles: https://help.salesforce.com/s/articleView?id=000385150&amp;language=en_US&amp;type=1</a:t>
            </a:r>
          </a:p>
          <a:p>
            <a:r>
              <a:t>- Pro bono program: https://trailhead.salesforce.com/content/learn/modules/pro-bono-basics-for-nonprofits-and-educational-institutions/discover-pro-bonos-potential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Feche com um plano executável: inventário, validações, piloto e governança.</a:t>
            </a:r>
          </a:p>
          <a:p>
            <a:endParaRPr/>
          </a:p>
          <a:p>
            <a:r>
              <a:t>[Sources]</a:t>
            </a:r>
          </a:p>
          <a:p>
            <a:r>
              <a:t>- Plan synthesized from provider onboarding and governance guidance cited throughout the deck.</a:t>
            </a:r>
          </a:p>
          <a:p>
            <a:r>
              <a:t>- AI-generated governance icon with OpenAI ImageGen, 2026-08-24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Abra para perguntas. Convide a pessoa a dizer país, tipo de ONG e maior custo de tecnologia para indicar o canal de verificação.</a:t>
            </a:r>
          </a:p>
          <a:p>
            <a:endParaRPr/>
          </a:p>
          <a:p>
            <a:r>
              <a:t>[Sources]</a:t>
            </a:r>
          </a:p>
          <a:p>
            <a:r>
              <a:t>- Contact details supplied by the user.</a:t>
            </a:r>
          </a:p>
          <a:p>
            <a:r>
              <a:t>- AI-generated visual with OpenAI ImageGen, 2026-08-24: hero-latin-america.png</a:t>
            </a:r>
          </a:p>
          <a:p>
            <a:r>
              <a:t>- Retrato fornecido pelo usuário.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in/carlos-colon-53672247/" TargetMode="External"/><Relationship Id="rId5" Type="http://schemas.openxmlformats.org/officeDocument/2006/relationships/image" Target="../media/image30.png"/><Relationship Id="rId4" Type="http://schemas.openxmlformats.org/officeDocument/2006/relationships/hyperlink" Target="mailto:carlos@abrale.org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9E3CD79-D0C7-426E-B554-0B71B9E1A88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7162D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4D33C9D-0803-4EF8-98B3-CA7A17C3A8F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0F51669-4C4C-4DFA-B3B8-4D951C34EA3B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AMÉRICA LATINA · TERCEIRO SETOR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DA23905-1014-48E7-A659-CC667BE9E001}"/>
              </a:ext>
            </a:extLst>
          </p:cNvPr>
          <p:cNvSpPr>
            <a:spLocks noGrp="1"/>
          </p:cNvSpPr>
          <p:nvPr/>
        </p:nvSpPr>
        <p:spPr>
          <a:xfrm>
            <a:off x="628650" y="1447800"/>
            <a:ext cx="4953000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1000"/>
              </a:lnSpc>
              <a:buNone/>
              <a:defRPr sz="5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Acesso a</a:t>
            </a:r>
          </a:p>
          <a:p>
            <a:pPr algn="l">
              <a:lnSpc>
                <a:spcPct val="91000"/>
              </a:lnSpc>
              <a:buNone/>
              <a:defRPr sz="5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tecnologias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A526F7B-5088-45BE-84B9-890FEE44E9D8}"/>
              </a:ext>
            </a:extLst>
          </p:cNvPr>
          <p:cNvSpPr>
            <a:spLocks noGrp="1"/>
          </p:cNvSpPr>
          <p:nvPr/>
        </p:nvSpPr>
        <p:spPr>
          <a:xfrm>
            <a:off x="666750" y="3257550"/>
            <a:ext cx="4762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1" i="0">
                <a:solidFill>
                  <a:srgbClr val="D8E4F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 i="0">
                <a:solidFill>
                  <a:srgbClr val="D8E4F1"/>
                </a:solidFill>
                <a:latin typeface="Helvetica Neue"/>
                <a:ea typeface="Helvetica Neue"/>
                <a:cs typeface="Helvetica Neue"/>
              </a:rPr>
              <a:t>para o terceiro setor</a:t>
            </a:r>
          </a:p>
        </p:txBody>
      </p:sp>
      <p:cxnSp>
        <p:nvCxnSpPr>
          <p:cNvPr id="16" name="Conector de Seta Reta 15"/>
          <p:cNvCxnSpPr/>
          <p:nvPr/>
        </p:nvCxnSpPr>
        <p:spPr>
          <a:xfrm>
            <a:off x="666750" y="4171950"/>
            <a:ext cx="1428750" cy="953"/>
          </a:xfrm>
          <a:prstGeom prst="straightConnector1">
            <a:avLst/>
          </a:prstGeom>
          <a:ln w="47625">
            <a:solidFill>
              <a:srgbClr val="FF7A66"/>
            </a:solidFill>
            <a:prstDash val="solid"/>
          </a:ln>
        </p:spPr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9925813A-5FC1-40B5-AD3E-FB23E1CE46FE}"/>
              </a:ext>
            </a:extLst>
          </p:cNvPr>
          <p:cNvSpPr>
            <a:spLocks noGrp="1"/>
          </p:cNvSpPr>
          <p:nvPr/>
        </p:nvSpPr>
        <p:spPr>
          <a:xfrm>
            <a:off x="666750" y="4495800"/>
            <a:ext cx="342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Carlos Colon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29CCBE4-640F-4285-9433-BBDBA19E10A8}"/>
              </a:ext>
            </a:extLst>
          </p:cNvPr>
          <p:cNvSpPr>
            <a:spLocks noGrp="1"/>
          </p:cNvSpPr>
          <p:nvPr/>
        </p:nvSpPr>
        <p:spPr>
          <a:xfrm>
            <a:off x="666750" y="499110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25" b="0" i="0">
                <a:solidFill>
                  <a:srgbClr val="B7C7D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7C7DA"/>
                </a:solidFill>
                <a:latin typeface="Helvetica Neue"/>
                <a:ea typeface="Helvetica Neue"/>
                <a:cs typeface="Helvetica Neue"/>
              </a:rPr>
              <a:t>Gerente de Tecnologia e Inovação da Abrale</a:t>
            </a:r>
          </a:p>
        </p:txBody>
      </p:sp>
    </p:spTree>
    <p:extLst>
      <p:ext uri="{BB962C8B-B14F-4D97-AF65-F5344CB8AC3E}">
        <p14:creationId xmlns:p14="http://schemas.microsoft.com/office/powerpoint/2010/main" val="1138787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7A55CDF0-F397-4CB6-B18C-EA51E0EECB67}"/>
              </a:ext>
            </a:extLst>
          </p:cNvPr>
          <p:cNvSpPr>
            <a:spLocks noGrp="1"/>
          </p:cNvSpPr>
          <p:nvPr/>
        </p:nvSpPr>
        <p:spPr>
          <a:xfrm>
            <a:off x="609600" y="476250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QUEM VAI CONDUZIR ESTA CONVERSA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CB6B7C4-31F7-42B4-A50A-88083ACDD390}"/>
              </a:ext>
            </a:extLst>
          </p:cNvPr>
          <p:cNvSpPr>
            <a:spLocks noGrp="1"/>
          </p:cNvSpPr>
          <p:nvPr/>
        </p:nvSpPr>
        <p:spPr>
          <a:xfrm>
            <a:off x="609600" y="1047750"/>
            <a:ext cx="4953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0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Carlos Colon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189BBFA-A952-4F52-ADC9-2F60B03BA112}"/>
              </a:ext>
            </a:extLst>
          </p:cNvPr>
          <p:cNvSpPr>
            <a:spLocks noGrp="1"/>
          </p:cNvSpPr>
          <p:nvPr/>
        </p:nvSpPr>
        <p:spPr>
          <a:xfrm>
            <a:off x="609600" y="1752600"/>
            <a:ext cx="4953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02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Tecnologia aplicada à missão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47632DF-DC14-443D-9DC1-D755D29E8B81}"/>
              </a:ext>
            </a:extLst>
          </p:cNvPr>
          <p:cNvSpPr>
            <a:spLocks noGrp="1"/>
          </p:cNvSpPr>
          <p:nvPr/>
        </p:nvSpPr>
        <p:spPr>
          <a:xfrm>
            <a:off x="609600" y="2552700"/>
            <a:ext cx="48577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Gerente de Tecnologia e Inovação da Abrale — Associação Brasileira de Câncer do Sangue.</a:t>
            </a:r>
          </a:p>
        </p:txBody>
      </p:sp>
      <p:cxnSp>
        <p:nvCxnSpPr>
          <p:cNvPr id="16" name="Conector de Seta Reta 15"/>
          <p:cNvCxnSpPr/>
          <p:nvPr/>
        </p:nvCxnSpPr>
        <p:spPr>
          <a:xfrm>
            <a:off x="609600" y="3733800"/>
            <a:ext cx="390525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6" name="Retângulo 5">
            <a:extLst>
              <a:ext uri="{FF2B5EF4-FFF2-40B4-BE49-F238E27FC236}">
                <a16:creationId xmlns:a16="http://schemas.microsoft.com/office/drawing/2014/main" id="{A0AA1416-C738-4503-BDD7-888A21BF2110}"/>
              </a:ext>
            </a:extLst>
          </p:cNvPr>
          <p:cNvSpPr>
            <a:spLocks noGrp="1"/>
          </p:cNvSpPr>
          <p:nvPr/>
        </p:nvSpPr>
        <p:spPr>
          <a:xfrm>
            <a:off x="609600" y="4057650"/>
            <a:ext cx="47625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6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Entusiasta de novas tecnologias e IAs, com foco em organização, automação e impacto para o terceiro setor.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3"/>
          <a:srcRect l="10000" r="10000"/>
          <a:stretch>
            <a:fillRect/>
          </a:stretch>
        </p:blipFill>
        <p:spPr>
          <a:xfrm>
            <a:off x="8305637" y="1467330"/>
            <a:ext cx="2571367" cy="3214208"/>
          </a:xfrm>
          <a:prstGeom prst="roundRect">
            <a:avLst>
              <a:gd name="adj" fmla="val 5217"/>
            </a:avLst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17EED4D-68D2-40BC-BD5E-9ACB31FFED62}"/>
              </a:ext>
            </a:extLst>
          </p:cNvPr>
          <p:cNvSpPr>
            <a:spLocks noGrp="1"/>
          </p:cNvSpPr>
          <p:nvPr/>
        </p:nvSpPr>
        <p:spPr>
          <a:xfrm>
            <a:off x="6172200" y="1123950"/>
            <a:ext cx="171450" cy="1809750"/>
          </a:xfrm>
          <a:prstGeom prst="rect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cxnSp>
        <p:nvCxnSpPr>
          <p:cNvPr id="20" name="Conector de Seta Reta 19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10F0D700-F0C4-4983-8100-827A1DD47A64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APRESENTAÇÃO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87433A0-03AA-4E13-93F5-7760A46EDA9A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5267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59C5D850-6726-47AC-BC3F-0FCB686D7CBE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ANTES DE COMEÇAR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5A62FA2-1C8B-44AD-A9F3-4A8E6CC95525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 regra final é local</a:t>
            </a:r>
          </a:p>
        </p:txBody>
      </p:sp>
      <p:cxnSp>
        <p:nvCxnSpPr>
          <p:cNvPr id="27" name="Conector de Seta Reta 26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01676BB2-BFA0-4DBA-8CCA-17BAA81A32D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ANTES DE COMEÇAR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E1C58F7-0A81-4569-A4AD-CFC1D0836CD5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D6C4DE7-7282-468D-9BCE-C122FE02B8BA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65722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Esta apresentação mostra os caminhos mais comuns. Cada país, forma jurídica e fornecedor pode aplicar critérios diferentes.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09D0ECD-93CB-4465-AFAD-24B85585D033}"/>
              </a:ext>
            </a:extLst>
          </p:cNvPr>
          <p:cNvSpPr>
            <a:spLocks noGrp="1"/>
          </p:cNvSpPr>
          <p:nvPr/>
        </p:nvSpPr>
        <p:spPr>
          <a:xfrm>
            <a:off x="609600" y="2876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402BE7B-E249-4F31-8E46-82CB24758E3D}"/>
              </a:ext>
            </a:extLst>
          </p:cNvPr>
          <p:cNvSpPr>
            <a:spLocks noGrp="1"/>
          </p:cNvSpPr>
          <p:nvPr/>
        </p:nvSpPr>
        <p:spPr>
          <a:xfrm>
            <a:off x="1219200" y="28575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País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4C2CFE8-7806-44E7-98FE-7559836A829B}"/>
              </a:ext>
            </a:extLst>
          </p:cNvPr>
          <p:cNvSpPr>
            <a:spLocks noGrp="1"/>
          </p:cNvSpPr>
          <p:nvPr/>
        </p:nvSpPr>
        <p:spPr>
          <a:xfrm>
            <a:off x="2857500" y="2876550"/>
            <a:ext cx="447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 oferta precisa existir na jurisdição da ONG.</a:t>
            </a:r>
          </a:p>
        </p:txBody>
      </p:sp>
      <p:cxnSp>
        <p:nvCxnSpPr>
          <p:cNvPr id="34" name="Conector de Seta Reta 33"/>
          <p:cNvCxnSpPr/>
          <p:nvPr/>
        </p:nvCxnSpPr>
        <p:spPr>
          <a:xfrm>
            <a:off x="609600" y="3352800"/>
            <a:ext cx="672465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9ADBD30E-BD25-4197-8F98-7DF0F92998D1}"/>
              </a:ext>
            </a:extLst>
          </p:cNvPr>
          <p:cNvSpPr>
            <a:spLocks noGrp="1"/>
          </p:cNvSpPr>
          <p:nvPr/>
        </p:nvSpPr>
        <p:spPr>
          <a:xfrm>
            <a:off x="609600" y="3562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C5E532F6-AF89-4C16-B36B-39986C2F9C86}"/>
              </a:ext>
            </a:extLst>
          </p:cNvPr>
          <p:cNvSpPr>
            <a:spLocks noGrp="1"/>
          </p:cNvSpPr>
          <p:nvPr/>
        </p:nvSpPr>
        <p:spPr>
          <a:xfrm>
            <a:off x="1219200" y="35433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Entidade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767526D-E4AB-4185-B6EA-668EBB063840}"/>
              </a:ext>
            </a:extLst>
          </p:cNvPr>
          <p:cNvSpPr>
            <a:spLocks noGrp="1"/>
          </p:cNvSpPr>
          <p:nvPr/>
        </p:nvSpPr>
        <p:spPr>
          <a:xfrm>
            <a:off x="2857500" y="3562350"/>
            <a:ext cx="447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 validação nonprofit não cobre automaticamente toda organização.</a:t>
            </a:r>
          </a:p>
        </p:txBody>
      </p:sp>
      <p:cxnSp>
        <p:nvCxnSpPr>
          <p:cNvPr id="38" name="Conector de Seta Reta 37"/>
          <p:cNvCxnSpPr/>
          <p:nvPr/>
        </p:nvCxnSpPr>
        <p:spPr>
          <a:xfrm>
            <a:off x="609600" y="4038600"/>
            <a:ext cx="672465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386AEBB8-8F74-4205-9A6F-7796AC6F5105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9249D8D-F222-4D1A-A416-5BFDD0A774B6}"/>
              </a:ext>
            </a:extLst>
          </p:cNvPr>
          <p:cNvSpPr>
            <a:spLocks noGrp="1"/>
          </p:cNvSpPr>
          <p:nvPr/>
        </p:nvSpPr>
        <p:spPr>
          <a:xfrm>
            <a:off x="1219200" y="42291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Fornecedor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A46E67F-2C2C-4FC3-80E9-F3DA3A99D501}"/>
              </a:ext>
            </a:extLst>
          </p:cNvPr>
          <p:cNvSpPr>
            <a:spLocks noGrp="1"/>
          </p:cNvSpPr>
          <p:nvPr/>
        </p:nvSpPr>
        <p:spPr>
          <a:xfrm>
            <a:off x="2857500" y="4248150"/>
            <a:ext cx="447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Missão, orçamento, porte e ciclo podem mudar a elegibilidade.</a:t>
            </a:r>
          </a:p>
        </p:txBody>
      </p:sp>
      <p:cxnSp>
        <p:nvCxnSpPr>
          <p:cNvPr id="42" name="Conector de Seta Reta 41"/>
          <p:cNvCxnSpPr/>
          <p:nvPr/>
        </p:nvCxnSpPr>
        <p:spPr>
          <a:xfrm>
            <a:off x="609600" y="4724400"/>
            <a:ext cx="672465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863B15C5-EAED-45ED-820C-8EE6FFE2EF54}"/>
              </a:ext>
            </a:extLst>
          </p:cNvPr>
          <p:cNvSpPr>
            <a:spLocks noGrp="1"/>
          </p:cNvSpPr>
          <p:nvPr/>
        </p:nvSpPr>
        <p:spPr>
          <a:xfrm>
            <a:off x="609600" y="4933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2C699E1-9CD6-4D0A-8B16-18050EA902CE}"/>
              </a:ext>
            </a:extLst>
          </p:cNvPr>
          <p:cNvSpPr>
            <a:spLocks noGrp="1"/>
          </p:cNvSpPr>
          <p:nvPr/>
        </p:nvSpPr>
        <p:spPr>
          <a:xfrm>
            <a:off x="1219200" y="491490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Renovação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3A2CA6CA-07E8-4587-8186-41ACF1D4F86D}"/>
              </a:ext>
            </a:extLst>
          </p:cNvPr>
          <p:cNvSpPr>
            <a:spLocks noGrp="1"/>
          </p:cNvSpPr>
          <p:nvPr/>
        </p:nvSpPr>
        <p:spPr>
          <a:xfrm>
            <a:off x="2857500" y="4933950"/>
            <a:ext cx="4476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Taxa, câmbio, impostos e condições podem mudar.</a:t>
            </a:r>
          </a:p>
        </p:txBody>
      </p:sp>
      <p:pic>
        <p:nvPicPr>
          <p:cNvPr id="46" name="Imagem 4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58150" y="1819275"/>
            <a:ext cx="3105150" cy="3105150"/>
          </a:xfrm>
          <a:prstGeom prst="roundRect">
            <a:avLst>
              <a:gd name="adj" fmla="val 4908"/>
            </a:avLst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028D7D39-43CE-4F20-A5B2-6BA28C6BC6D3}"/>
              </a:ext>
            </a:extLst>
          </p:cNvPr>
          <p:cNvSpPr>
            <a:spLocks noGrp="1"/>
          </p:cNvSpPr>
          <p:nvPr/>
        </p:nvSpPr>
        <p:spPr>
          <a:xfrm>
            <a:off x="7810500" y="5257800"/>
            <a:ext cx="36385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GERAL ≠ UNIVERSAL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E5816EA-E182-43DC-A64A-635519E282DD}"/>
              </a:ext>
            </a:extLst>
          </p:cNvPr>
          <p:cNvSpPr>
            <a:spLocks noGrp="1"/>
          </p:cNvSpPr>
          <p:nvPr/>
        </p:nvSpPr>
        <p:spPr>
          <a:xfrm>
            <a:off x="7810500" y="5753100"/>
            <a:ext cx="3638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0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Ofertas consultadas em 24 ago 2026</a:t>
            </a:r>
          </a:p>
        </p:txBody>
      </p:sp>
    </p:spTree>
    <p:extLst>
      <p:ext uri="{BB962C8B-B14F-4D97-AF65-F5344CB8AC3E}">
        <p14:creationId xmlns:p14="http://schemas.microsoft.com/office/powerpoint/2010/main" val="902675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>
            <a:extLst>
              <a:ext uri="{FF2B5EF4-FFF2-40B4-BE49-F238E27FC236}">
                <a16:creationId xmlns:a16="http://schemas.microsoft.com/office/drawing/2014/main" id="{BAB95F5A-54D6-473D-BE1A-CDBB52B7B073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MAPA DE ACESSO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3018416-AD3B-4A3F-9610-B423787868B4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 benefício pode ser global; o acesso é local</a:t>
            </a:r>
          </a:p>
        </p:txBody>
      </p:sp>
      <p:cxnSp>
        <p:nvCxnSpPr>
          <p:cNvPr id="33" name="Conector de Seta Reta 32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73BDB336-40A6-499D-BDE3-340888AA3ED1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MAPA DE ACESSO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FCC722C-0A39-4FB7-859C-B093E3959568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225CEA9-A497-4764-A8F2-22BCE4C4A075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6191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Não existe uma única porta de entrada.</a:t>
            </a:r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818FA56A-D195-46EF-9B7C-E727046CB2F0}"/>
              </a:ext>
            </a:extLst>
          </p:cNvPr>
          <p:cNvSpPr>
            <a:spLocks noGrp="1"/>
          </p:cNvSpPr>
          <p:nvPr/>
        </p:nvSpPr>
        <p:spPr>
          <a:xfrm>
            <a:off x="647700" y="2266950"/>
            <a:ext cx="11620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38" name="Imagem 3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2500" y="2362200"/>
            <a:ext cx="552450" cy="55245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3CBF12F2-5459-4516-A6A8-2150CD897FD3}"/>
              </a:ext>
            </a:extLst>
          </p:cNvPr>
          <p:cNvSpPr>
            <a:spLocks noGrp="1"/>
          </p:cNvSpPr>
          <p:nvPr/>
        </p:nvSpPr>
        <p:spPr>
          <a:xfrm>
            <a:off x="685800" y="31432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DIRETO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4E3FCD7-CBE9-4ABE-ADA8-9556E36DEA06}"/>
              </a:ext>
            </a:extLst>
          </p:cNvPr>
          <p:cNvSpPr>
            <a:spLocks noGrp="1"/>
          </p:cNvSpPr>
          <p:nvPr/>
        </p:nvSpPr>
        <p:spPr>
          <a:xfrm>
            <a:off x="685800" y="3524250"/>
            <a:ext cx="2333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Google + Microsoft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F6DCF45-0103-4DB9-BC2F-473683C0AE4C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23336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Portal próprio</a:t>
            </a:r>
          </a:p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Validação nonprofit</a:t>
            </a:r>
          </a:p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Ativação por produto</a:t>
            </a:r>
          </a:p>
        </p:txBody>
      </p:sp>
      <p:cxnSp>
        <p:nvCxnSpPr>
          <p:cNvPr id="42" name="Conector de Seta Reta 41"/>
          <p:cNvCxnSpPr/>
          <p:nvPr/>
        </p:nvCxnSpPr>
        <p:spPr>
          <a:xfrm>
            <a:off x="3276600" y="2457450"/>
            <a:ext cx="953" cy="3028950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7DA2ABEB-AC6F-41AF-8072-9B521AD357B9}"/>
              </a:ext>
            </a:extLst>
          </p:cNvPr>
          <p:cNvSpPr>
            <a:spLocks noGrp="1"/>
          </p:cNvSpPr>
          <p:nvPr/>
        </p:nvSpPr>
        <p:spPr>
          <a:xfrm>
            <a:off x="3448050" y="2266950"/>
            <a:ext cx="11620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44" name="Imagem 4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565379" y="2362200"/>
            <a:ext cx="927391" cy="552450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35BB1474-96FC-4660-9319-4021909A8A8D}"/>
              </a:ext>
            </a:extLst>
          </p:cNvPr>
          <p:cNvSpPr>
            <a:spLocks noGrp="1"/>
          </p:cNvSpPr>
          <p:nvPr/>
        </p:nvSpPr>
        <p:spPr>
          <a:xfrm>
            <a:off x="3486150" y="31432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TECHSOUP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AE07D97-78E8-4EC7-A4F9-8B1C7DEB1858}"/>
              </a:ext>
            </a:extLst>
          </p:cNvPr>
          <p:cNvSpPr>
            <a:spLocks noGrp="1"/>
          </p:cNvSpPr>
          <p:nvPr/>
        </p:nvSpPr>
        <p:spPr>
          <a:xfrm>
            <a:off x="3486150" y="3524250"/>
            <a:ext cx="2333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AWS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3DFDD62-682A-42FB-ABFB-F3BA9E91D9D6}"/>
              </a:ext>
            </a:extLst>
          </p:cNvPr>
          <p:cNvSpPr>
            <a:spLocks noGrp="1"/>
          </p:cNvSpPr>
          <p:nvPr/>
        </p:nvSpPr>
        <p:spPr>
          <a:xfrm>
            <a:off x="3486150" y="4095750"/>
            <a:ext cx="23336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Cadastro local</a:t>
            </a:r>
          </a:p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Taxa de serviço</a:t>
            </a:r>
          </a:p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Código de crédito</a:t>
            </a:r>
          </a:p>
        </p:txBody>
      </p:sp>
      <p:cxnSp>
        <p:nvCxnSpPr>
          <p:cNvPr id="48" name="Conector de Seta Reta 47"/>
          <p:cNvCxnSpPr/>
          <p:nvPr/>
        </p:nvCxnSpPr>
        <p:spPr>
          <a:xfrm>
            <a:off x="6076950" y="2457450"/>
            <a:ext cx="953" cy="3028950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4B84772E-C1E6-4E91-A189-A6D3688F2786}"/>
              </a:ext>
            </a:extLst>
          </p:cNvPr>
          <p:cNvSpPr>
            <a:spLocks noGrp="1"/>
          </p:cNvSpPr>
          <p:nvPr/>
        </p:nvSpPr>
        <p:spPr>
          <a:xfrm>
            <a:off x="6248400" y="2266950"/>
            <a:ext cx="11620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50" name="Imagem 49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553200" y="2362200"/>
            <a:ext cx="552450" cy="55245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CD377EF9-ED55-42EE-9945-184EAB266C58}"/>
              </a:ext>
            </a:extLst>
          </p:cNvPr>
          <p:cNvSpPr>
            <a:spLocks noGrp="1"/>
          </p:cNvSpPr>
          <p:nvPr/>
        </p:nvSpPr>
        <p:spPr>
          <a:xfrm>
            <a:off x="6286500" y="31432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DIRETO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1DD39E4-E647-4EA7-AA92-3D5FD8804B1B}"/>
              </a:ext>
            </a:extLst>
          </p:cNvPr>
          <p:cNvSpPr>
            <a:spLocks noGrp="1"/>
          </p:cNvSpPr>
          <p:nvPr/>
        </p:nvSpPr>
        <p:spPr>
          <a:xfrm>
            <a:off x="6286500" y="3524250"/>
            <a:ext cx="2333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+ Claude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DA01A429-9431-4068-BE71-2583D3B1BA64}"/>
              </a:ext>
            </a:extLst>
          </p:cNvPr>
          <p:cNvSpPr>
            <a:spLocks noGrp="1"/>
          </p:cNvSpPr>
          <p:nvPr/>
        </p:nvSpPr>
        <p:spPr>
          <a:xfrm>
            <a:off x="6286500" y="4095750"/>
            <a:ext cx="23336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País suportado</a:t>
            </a:r>
          </a:p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Validação nonprofit</a:t>
            </a:r>
          </a:p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Plano com desconto</a:t>
            </a:r>
          </a:p>
        </p:txBody>
      </p:sp>
      <p:cxnSp>
        <p:nvCxnSpPr>
          <p:cNvPr id="54" name="Conector de Seta Reta 53"/>
          <p:cNvCxnSpPr/>
          <p:nvPr/>
        </p:nvCxnSpPr>
        <p:spPr>
          <a:xfrm>
            <a:off x="8877300" y="2457450"/>
            <a:ext cx="953" cy="3028950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25" name="Retângulo Arredondado 24">
            <a:extLst>
              <a:ext uri="{FF2B5EF4-FFF2-40B4-BE49-F238E27FC236}">
                <a16:creationId xmlns:a16="http://schemas.microsoft.com/office/drawing/2014/main" id="{A76B5D58-6E8B-40AC-8587-F7C632FF35DF}"/>
              </a:ext>
            </a:extLst>
          </p:cNvPr>
          <p:cNvSpPr>
            <a:spLocks noGrp="1"/>
          </p:cNvSpPr>
          <p:nvPr/>
        </p:nvSpPr>
        <p:spPr>
          <a:xfrm>
            <a:off x="9048750" y="2266950"/>
            <a:ext cx="11620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56" name="Imagem 5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234727" y="2362200"/>
            <a:ext cx="790096" cy="552450"/>
          </a:xfrm>
          <a:prstGeom prst="rect">
            <a:avLst/>
          </a:prstGeom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F99CC797-3851-4D86-8658-4D299CEEA112}"/>
              </a:ext>
            </a:extLst>
          </p:cNvPr>
          <p:cNvSpPr>
            <a:spLocks noGrp="1"/>
          </p:cNvSpPr>
          <p:nvPr/>
        </p:nvSpPr>
        <p:spPr>
          <a:xfrm>
            <a:off x="9086850" y="314325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POWER OF US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EBA2F7B9-B785-4B3D-968E-29939D119669}"/>
              </a:ext>
            </a:extLst>
          </p:cNvPr>
          <p:cNvSpPr>
            <a:spLocks noGrp="1"/>
          </p:cNvSpPr>
          <p:nvPr/>
        </p:nvSpPr>
        <p:spPr>
          <a:xfrm>
            <a:off x="9086850" y="3524250"/>
            <a:ext cx="2333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Salesforce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D71FE2EC-8510-4EC4-9893-F948AC178C9B}"/>
              </a:ext>
            </a:extLst>
          </p:cNvPr>
          <p:cNvSpPr>
            <a:spLocks noGrp="1"/>
          </p:cNvSpPr>
          <p:nvPr/>
        </p:nvSpPr>
        <p:spPr>
          <a:xfrm>
            <a:off x="9086850" y="4095750"/>
            <a:ext cx="23336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Aplicação direta</a:t>
            </a:r>
          </a:p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10 licenças doadas</a:t>
            </a:r>
          </a:p>
          <a:p>
            <a:pPr algn="l">
              <a:lnSpc>
                <a:spcPct val="118000"/>
              </a:lnSpc>
              <a:buNone/>
              <a:def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Ecossistema de parceiros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6FD94344-5E6F-414F-8FF3-EC657DDBD5F7}"/>
              </a:ext>
            </a:extLst>
          </p:cNvPr>
          <p:cNvSpPr>
            <a:spLocks noGrp="1"/>
          </p:cNvSpPr>
          <p:nvPr/>
        </p:nvSpPr>
        <p:spPr>
          <a:xfrm>
            <a:off x="609600" y="5772150"/>
            <a:ext cx="8096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TechSoup é um canal — não é o benefício.</a:t>
            </a:r>
          </a:p>
        </p:txBody>
      </p:sp>
    </p:spTree>
    <p:extLst>
      <p:ext uri="{BB962C8B-B14F-4D97-AF65-F5344CB8AC3E}">
        <p14:creationId xmlns:p14="http://schemas.microsoft.com/office/powerpoint/2010/main" val="235956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23D374C-9F9B-4F66-B90E-076D6B39BF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7162D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6BD54BA-4781-423B-92FC-065D5D744D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4EF6383-7E3D-4AAC-B284-F670F7FC4C9A}"/>
              </a:ext>
            </a:extLst>
          </p:cNvPr>
          <p:cNvSpPr>
            <a:spLocks noGrp="1"/>
          </p:cNvSpPr>
          <p:nvPr/>
        </p:nvSpPr>
        <p:spPr>
          <a:xfrm>
            <a:off x="666750" y="5905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FUNDAÇÃO DIGITAL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28D7DC80-CB00-484E-84B9-9332E05C8E3B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257300" cy="8382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4400" y="1104900"/>
            <a:ext cx="647700" cy="6477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239C630-BB75-4088-B47B-32A0A9A5B38C}"/>
              </a:ext>
            </a:extLst>
          </p:cNvPr>
          <p:cNvSpPr>
            <a:spLocks noGrp="1"/>
          </p:cNvSpPr>
          <p:nvPr/>
        </p:nvSpPr>
        <p:spPr>
          <a:xfrm>
            <a:off x="666750" y="2133600"/>
            <a:ext cx="49530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Google</a:t>
            </a:r>
          </a:p>
          <a:p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Workspace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857085D-82C4-4285-ACC7-3C5BB1347A13}"/>
              </a:ext>
            </a:extLst>
          </p:cNvPr>
          <p:cNvSpPr>
            <a:spLocks noGrp="1"/>
          </p:cNvSpPr>
          <p:nvPr/>
        </p:nvSpPr>
        <p:spPr>
          <a:xfrm>
            <a:off x="704850" y="3924300"/>
            <a:ext cx="4762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Uma base operacional completa — e gratuita — para colaboração, organização e continuidade.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4491779-593F-4DCB-B6E3-F78951CB4C19}"/>
              </a:ext>
            </a:extLst>
          </p:cNvPr>
          <p:cNvSpPr>
            <a:spLocks noGrp="1"/>
          </p:cNvSpPr>
          <p:nvPr/>
        </p:nvSpPr>
        <p:spPr>
          <a:xfrm>
            <a:off x="666750" y="609600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79026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0AA5B5EC-D655-4BA9-9C7E-D1B1B173A660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GOOGLE FOR NONPROFITS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062AF6F-1AA2-4D54-A9E6-0415CAF962CF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 base por US$ 0</a:t>
            </a:r>
          </a:p>
        </p:txBody>
      </p:sp>
      <p:cxnSp>
        <p:nvCxnSpPr>
          <p:cNvPr id="24" name="Conector de Seta Reta 23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11A8BFA4-46D5-4C4B-9C85-B4EDCE61A18A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GOOGLE FOR NONPROFITS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A3C10D6-D2AB-4846-A0A3-36BC604A9E85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33E6FB9-8F20-4FDF-BC30-C5E6EAE89757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34290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64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4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US$ 0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BF67439-1A3E-4D07-B385-0C6ED438435C}"/>
              </a:ext>
            </a:extLst>
          </p:cNvPr>
          <p:cNvSpPr>
            <a:spLocks noGrp="1"/>
          </p:cNvSpPr>
          <p:nvPr/>
        </p:nvSpPr>
        <p:spPr>
          <a:xfrm>
            <a:off x="609600" y="2762250"/>
            <a:ext cx="40957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8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E-mail no domínio, administração central, colaboração e IA com proteção de dados empresarial.</a:t>
            </a:r>
          </a:p>
        </p:txBody>
      </p:sp>
      <p:cxnSp>
        <p:nvCxnSpPr>
          <p:cNvPr id="29" name="Conector de Seta Reta 28"/>
          <p:cNvCxnSpPr/>
          <p:nvPr/>
        </p:nvCxnSpPr>
        <p:spPr>
          <a:xfrm>
            <a:off x="4762500" y="1657350"/>
            <a:ext cx="953" cy="3371850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83E122DC-252B-4E1B-9380-3FEB76DD9725}"/>
              </a:ext>
            </a:extLst>
          </p:cNvPr>
          <p:cNvSpPr>
            <a:spLocks noGrp="1"/>
          </p:cNvSpPr>
          <p:nvPr/>
        </p:nvSpPr>
        <p:spPr>
          <a:xfrm>
            <a:off x="5334000" y="1581150"/>
            <a:ext cx="2571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100 TB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2D3A908-6E81-4C12-8CDA-216F9B2AA07D}"/>
              </a:ext>
            </a:extLst>
          </p:cNvPr>
          <p:cNvSpPr>
            <a:spLocks noGrp="1"/>
          </p:cNvSpPr>
          <p:nvPr/>
        </p:nvSpPr>
        <p:spPr>
          <a:xfrm>
            <a:off x="7905750" y="1752600"/>
            <a:ext cx="314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armazenamento compartilhado</a:t>
            </a:r>
          </a:p>
        </p:txBody>
      </p:sp>
      <p:cxnSp>
        <p:nvCxnSpPr>
          <p:cNvPr id="32" name="Conector de Seta Reta 31"/>
          <p:cNvCxnSpPr/>
          <p:nvPr/>
        </p:nvCxnSpPr>
        <p:spPr>
          <a:xfrm>
            <a:off x="5334000" y="2381250"/>
            <a:ext cx="57150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0FC33EB9-42CB-407E-A0D2-65E6715E6876}"/>
              </a:ext>
            </a:extLst>
          </p:cNvPr>
          <p:cNvSpPr>
            <a:spLocks noGrp="1"/>
          </p:cNvSpPr>
          <p:nvPr/>
        </p:nvSpPr>
        <p:spPr>
          <a:xfrm>
            <a:off x="5334000" y="2705100"/>
            <a:ext cx="2571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2.000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0192F91-1DCC-4072-BBD3-D385A4564070}"/>
              </a:ext>
            </a:extLst>
          </p:cNvPr>
          <p:cNvSpPr>
            <a:spLocks noGrp="1"/>
          </p:cNvSpPr>
          <p:nvPr/>
        </p:nvSpPr>
        <p:spPr>
          <a:xfrm>
            <a:off x="7905750" y="2876550"/>
            <a:ext cx="314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usuários no máximo</a:t>
            </a:r>
          </a:p>
        </p:txBody>
      </p:sp>
      <p:cxnSp>
        <p:nvCxnSpPr>
          <p:cNvPr id="35" name="Conector de Seta Reta 34"/>
          <p:cNvCxnSpPr/>
          <p:nvPr/>
        </p:nvCxnSpPr>
        <p:spPr>
          <a:xfrm>
            <a:off x="5334000" y="3505200"/>
            <a:ext cx="57150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6B7EE8B4-938E-4078-88FF-50D2C1E2F44E}"/>
              </a:ext>
            </a:extLst>
          </p:cNvPr>
          <p:cNvSpPr>
            <a:spLocks noGrp="1"/>
          </p:cNvSpPr>
          <p:nvPr/>
        </p:nvSpPr>
        <p:spPr>
          <a:xfrm>
            <a:off x="5334000" y="3829050"/>
            <a:ext cx="2571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150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74797A1-5B6C-41BB-B351-D12CF7282244}"/>
              </a:ext>
            </a:extLst>
          </p:cNvPr>
          <p:cNvSpPr>
            <a:spLocks noGrp="1"/>
          </p:cNvSpPr>
          <p:nvPr/>
        </p:nvSpPr>
        <p:spPr>
          <a:xfrm>
            <a:off x="7905750" y="4000500"/>
            <a:ext cx="314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participantes no Meet</a:t>
            </a:r>
          </a:p>
        </p:txBody>
      </p:sp>
      <p:pic>
        <p:nvPicPr>
          <p:cNvPr id="38" name="Imagem 3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19750" y="5181600"/>
            <a:ext cx="514350" cy="514350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896100" y="5181600"/>
            <a:ext cx="514350" cy="514350"/>
          </a:xfrm>
          <a:prstGeom prst="rect">
            <a:avLst/>
          </a:prstGeom>
        </p:spPr>
      </p:pic>
      <p:pic>
        <p:nvPicPr>
          <p:cNvPr id="40" name="Imagem 39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172450" y="5181600"/>
            <a:ext cx="514350" cy="514350"/>
          </a:xfrm>
          <a:prstGeom prst="rect">
            <a:avLst/>
          </a:prstGeom>
        </p:spPr>
      </p:pic>
      <p:pic>
        <p:nvPicPr>
          <p:cNvPr id="41" name="Imagem 40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448800" y="5181600"/>
            <a:ext cx="514350" cy="514350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10757BB6-57E7-4A64-B953-D83E51490B97}"/>
              </a:ext>
            </a:extLst>
          </p:cNvPr>
          <p:cNvSpPr>
            <a:spLocks noGrp="1"/>
          </p:cNvSpPr>
          <p:nvPr/>
        </p:nvSpPr>
        <p:spPr>
          <a:xfrm>
            <a:off x="609600" y="5581650"/>
            <a:ext cx="409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Contas novas começam em até 300 usuários; o aumento deve ser solicitado ao suporte.</a:t>
            </a:r>
          </a:p>
        </p:txBody>
      </p:sp>
    </p:spTree>
    <p:extLst>
      <p:ext uri="{BB962C8B-B14F-4D97-AF65-F5344CB8AC3E}">
        <p14:creationId xmlns:p14="http://schemas.microsoft.com/office/powerpoint/2010/main" val="1617134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F7A2B835-1F52-418F-80DE-7121715D08E2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DRIVE COMPARTILHADO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AF67DCF-C719-4463-A55F-B5761D26B0A6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 conhecimento fica com a ONG</a:t>
            </a:r>
          </a:p>
        </p:txBody>
      </p:sp>
      <p:cxnSp>
        <p:nvCxnSpPr>
          <p:cNvPr id="14" name="Conector de Seta Reta 13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13C29624-E058-4A85-A299-14A5718B397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DRIVE COMPARTILHADO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EEE3442-8303-4632-B2E3-D4996A1699E8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/>
          <a:srcRect t="8261" b="8261"/>
          <a:stretch>
            <a:fillRect/>
          </a:stretch>
        </p:blipFill>
        <p:spPr>
          <a:xfrm>
            <a:off x="4457700" y="1485900"/>
            <a:ext cx="7067550" cy="4476750"/>
          </a:xfrm>
          <a:prstGeom prst="roundRect">
            <a:avLst>
              <a:gd name="adj" fmla="val 3404"/>
            </a:avLst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6750" y="1676400"/>
            <a:ext cx="685800" cy="6858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4F7D1D7-F4F9-44C1-BE93-4DA69C22AAA3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31432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9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8,73 TB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2FA4DFB-0BD2-40F7-BD0F-E1F15CE83BE5}"/>
              </a:ext>
            </a:extLst>
          </p:cNvPr>
          <p:cNvSpPr>
            <a:spLocks noGrp="1"/>
          </p:cNvSpPr>
          <p:nvPr/>
        </p:nvSpPr>
        <p:spPr>
          <a:xfrm>
            <a:off x="609600" y="3543300"/>
            <a:ext cx="3238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725" b="0" i="0">
                <a:solidFill>
                  <a:srgbClr val="D4DE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D4DEEB"/>
                </a:solidFill>
                <a:latin typeface="Helvetica Neue"/>
                <a:ea typeface="Helvetica Neue"/>
                <a:cs typeface="Helvetica Neue"/>
              </a:rPr>
              <a:t>em 100 TB compartilhados</a:t>
            </a:r>
          </a:p>
          <a:p>
            <a:pPr algn="l">
              <a:lnSpc>
                <a:spcPct val="116000"/>
              </a:lnSpc>
              <a:buNone/>
              <a:defRPr sz="1725" b="0" i="0">
                <a:solidFill>
                  <a:srgbClr val="D4DE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D4DEEB"/>
                </a:solidFill>
                <a:latin typeface="Helvetica Neue"/>
                <a:ea typeface="Helvetica Neue"/>
                <a:cs typeface="Helvetica Neue"/>
              </a:rPr>
              <a:t>no exemplo da Abrale</a:t>
            </a:r>
          </a:p>
        </p:txBody>
      </p:sp>
      <p:cxnSp>
        <p:nvCxnSpPr>
          <p:cNvPr id="21" name="Conector de Seta Reta 20"/>
          <p:cNvCxnSpPr/>
          <p:nvPr/>
        </p:nvCxnSpPr>
        <p:spPr>
          <a:xfrm>
            <a:off x="609600" y="4610100"/>
            <a:ext cx="2952750" cy="953"/>
          </a:xfrm>
          <a:prstGeom prst="straightConnector1">
            <a:avLst/>
          </a:prstGeom>
          <a:ln w="38100">
            <a:solidFill>
              <a:srgbClr val="FF7A66"/>
            </a:solidFill>
            <a:prstDash val="solid"/>
          </a:ln>
        </p:spPr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408F59FB-551A-4122-B5BD-3916DC9377D8}"/>
              </a:ext>
            </a:extLst>
          </p:cNvPr>
          <p:cNvSpPr>
            <a:spLocks noGrp="1"/>
          </p:cNvSpPr>
          <p:nvPr/>
        </p:nvSpPr>
        <p:spPr>
          <a:xfrm>
            <a:off x="609600" y="4914900"/>
            <a:ext cx="3238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50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Arquivos em Drives compartilhados pertencem à organização. Quando alguém sai, o acervo permanece.</a:t>
            </a:r>
          </a:p>
        </p:txBody>
      </p:sp>
    </p:spTree>
    <p:extLst>
      <p:ext uri="{BB962C8B-B14F-4D97-AF65-F5344CB8AC3E}">
        <p14:creationId xmlns:p14="http://schemas.microsoft.com/office/powerpoint/2010/main" val="704714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ângulo 38">
            <a:extLst>
              <a:ext uri="{FF2B5EF4-FFF2-40B4-BE49-F238E27FC236}">
                <a16:creationId xmlns:a16="http://schemas.microsoft.com/office/drawing/2014/main" id="{ABF7711C-B687-4119-BBD4-454976190A2F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GOOGLE EM OPERAÇÃO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19C7A90-9C04-49E2-8259-1562A3BCCFA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Não é só e-mail: é um sistema de trabalho</a:t>
            </a:r>
          </a:p>
        </p:txBody>
      </p:sp>
      <p:cxnSp>
        <p:nvCxnSpPr>
          <p:cNvPr id="41" name="Conector de Seta Reta 40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C35CD3EC-0DA5-4614-A197-0CC9B2312532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GOOGLE EM OPERAÇÃO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B8C2566-41D0-49A2-BF63-999DE95552FC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D36BD8C-251B-4934-B371-E0A312147E1C}"/>
              </a:ext>
            </a:extLst>
          </p:cNvPr>
          <p:cNvSpPr>
            <a:spLocks noGrp="1"/>
          </p:cNvSpPr>
          <p:nvPr/>
        </p:nvSpPr>
        <p:spPr>
          <a:xfrm>
            <a:off x="609600" y="1447800"/>
            <a:ext cx="742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Desenhe o processo antes de escolher aplicativos isolados.</a:t>
            </a:r>
          </a:p>
        </p:txBody>
      </p:sp>
      <p:cxnSp>
        <p:nvCxnSpPr>
          <p:cNvPr id="45" name="Conector de Seta Reta 44"/>
          <p:cNvCxnSpPr/>
          <p:nvPr/>
        </p:nvCxnSpPr>
        <p:spPr>
          <a:xfrm>
            <a:off x="990600" y="3276600"/>
            <a:ext cx="9810750" cy="953"/>
          </a:xfrm>
          <a:prstGeom prst="straightConnector1">
            <a:avLst/>
          </a:prstGeom>
          <a:ln w="19050">
            <a:solidFill>
              <a:srgbClr val="101828"/>
            </a:solidFill>
            <a:prstDash val="solid"/>
          </a:ln>
        </p:spPr>
      </p:cxnSp>
      <p:pic>
        <p:nvPicPr>
          <p:cNvPr id="46" name="Imagem 4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66775" y="2133600"/>
            <a:ext cx="552450" cy="55245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F3CD4DC4-15B9-468B-BD4F-A47046AD24C4}"/>
              </a:ext>
            </a:extLst>
          </p:cNvPr>
          <p:cNvSpPr>
            <a:spLocks noGrp="1"/>
          </p:cNvSpPr>
          <p:nvPr/>
        </p:nvSpPr>
        <p:spPr>
          <a:xfrm>
            <a:off x="990600" y="314325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400B061-5903-405C-B8D4-6F74B0BC4C7A}"/>
              </a:ext>
            </a:extLst>
          </p:cNvPr>
          <p:cNvSpPr>
            <a:spLocks noGrp="1"/>
          </p:cNvSpPr>
          <p:nvPr/>
        </p:nvSpPr>
        <p:spPr>
          <a:xfrm>
            <a:off x="666750" y="363855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AC24B13-D12F-4F12-9B2C-D5CF9BF435FA}"/>
              </a:ext>
            </a:extLst>
          </p:cNvPr>
          <p:cNvSpPr>
            <a:spLocks noGrp="1"/>
          </p:cNvSpPr>
          <p:nvPr/>
        </p:nvSpPr>
        <p:spPr>
          <a:xfrm>
            <a:off x="666750" y="4038600"/>
            <a:ext cx="190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CAPTAR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2C62891-C862-4AB3-B286-A9E2EB0530A5}"/>
              </a:ext>
            </a:extLst>
          </p:cNvPr>
          <p:cNvSpPr>
            <a:spLocks noGrp="1"/>
          </p:cNvSpPr>
          <p:nvPr/>
        </p:nvSpPr>
        <p:spPr>
          <a:xfrm>
            <a:off x="666750" y="45148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Forms + Gmail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B20D9A7-4D47-4949-8416-53FA4CDF413C}"/>
              </a:ext>
            </a:extLst>
          </p:cNvPr>
          <p:cNvSpPr>
            <a:spLocks noGrp="1"/>
          </p:cNvSpPr>
          <p:nvPr/>
        </p:nvSpPr>
        <p:spPr>
          <a:xfrm>
            <a:off x="666750" y="4914900"/>
            <a:ext cx="1952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inscrições, pedidos, voluntários</a:t>
            </a:r>
          </a:p>
        </p:txBody>
      </p:sp>
      <p:pic>
        <p:nvPicPr>
          <p:cNvPr id="52" name="Imagem 5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133725" y="2133600"/>
            <a:ext cx="552450" cy="55245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E39D85E-A321-406B-BA9B-9A9081CAFE8C}"/>
              </a:ext>
            </a:extLst>
          </p:cNvPr>
          <p:cNvSpPr>
            <a:spLocks noGrp="1"/>
          </p:cNvSpPr>
          <p:nvPr/>
        </p:nvSpPr>
        <p:spPr>
          <a:xfrm>
            <a:off x="3257550" y="314325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D6F7861-2143-4EAF-A3FA-BDAC069F8CD8}"/>
              </a:ext>
            </a:extLst>
          </p:cNvPr>
          <p:cNvSpPr>
            <a:spLocks noGrp="1"/>
          </p:cNvSpPr>
          <p:nvPr/>
        </p:nvSpPr>
        <p:spPr>
          <a:xfrm>
            <a:off x="2933700" y="363855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85CC1A6-9B95-4946-A9E8-7E986717166F}"/>
              </a:ext>
            </a:extLst>
          </p:cNvPr>
          <p:cNvSpPr>
            <a:spLocks noGrp="1"/>
          </p:cNvSpPr>
          <p:nvPr/>
        </p:nvSpPr>
        <p:spPr>
          <a:xfrm>
            <a:off x="2933700" y="4038600"/>
            <a:ext cx="190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ORGANIZAR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2BB79197-111D-4A43-AB0C-810BE9DED5E2}"/>
              </a:ext>
            </a:extLst>
          </p:cNvPr>
          <p:cNvSpPr>
            <a:spLocks noGrp="1"/>
          </p:cNvSpPr>
          <p:nvPr/>
        </p:nvSpPr>
        <p:spPr>
          <a:xfrm>
            <a:off x="2933700" y="45148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Drive + grupos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16EBC41-7AFA-44A2-B047-066494C5F67A}"/>
              </a:ext>
            </a:extLst>
          </p:cNvPr>
          <p:cNvSpPr>
            <a:spLocks noGrp="1"/>
          </p:cNvSpPr>
          <p:nvPr/>
        </p:nvSpPr>
        <p:spPr>
          <a:xfrm>
            <a:off x="2933700" y="4914900"/>
            <a:ext cx="1952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arquivos, acesso, continuidade</a:t>
            </a:r>
          </a:p>
        </p:txBody>
      </p:sp>
      <p:pic>
        <p:nvPicPr>
          <p:cNvPr id="58" name="Imagem 5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400675" y="2133600"/>
            <a:ext cx="552450" cy="552450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890F7C50-4D71-47D4-AB99-61407CC249BD}"/>
              </a:ext>
            </a:extLst>
          </p:cNvPr>
          <p:cNvSpPr>
            <a:spLocks noGrp="1"/>
          </p:cNvSpPr>
          <p:nvPr/>
        </p:nvSpPr>
        <p:spPr>
          <a:xfrm>
            <a:off x="5524500" y="314325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E2E9227-6109-4DD5-B6AB-CFB1CE3F88A6}"/>
              </a:ext>
            </a:extLst>
          </p:cNvPr>
          <p:cNvSpPr>
            <a:spLocks noGrp="1"/>
          </p:cNvSpPr>
          <p:nvPr/>
        </p:nvSpPr>
        <p:spPr>
          <a:xfrm>
            <a:off x="5200650" y="363855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6818A5A-DD09-41DB-8C0B-585933DA5552}"/>
              </a:ext>
            </a:extLst>
          </p:cNvPr>
          <p:cNvSpPr>
            <a:spLocks noGrp="1"/>
          </p:cNvSpPr>
          <p:nvPr/>
        </p:nvSpPr>
        <p:spPr>
          <a:xfrm>
            <a:off x="5200650" y="4038600"/>
            <a:ext cx="190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COLABORAR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6E7867A-DA22-4C9D-A65D-749C265A8376}"/>
              </a:ext>
            </a:extLst>
          </p:cNvPr>
          <p:cNvSpPr>
            <a:spLocks noGrp="1"/>
          </p:cNvSpPr>
          <p:nvPr/>
        </p:nvSpPr>
        <p:spPr>
          <a:xfrm>
            <a:off x="5200650" y="45148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Docs + Sheets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7DC6717-691D-46B3-8C0F-BA3ADB35F7E0}"/>
              </a:ext>
            </a:extLst>
          </p:cNvPr>
          <p:cNvSpPr>
            <a:spLocks noGrp="1"/>
          </p:cNvSpPr>
          <p:nvPr/>
        </p:nvSpPr>
        <p:spPr>
          <a:xfrm>
            <a:off x="5200650" y="4914900"/>
            <a:ext cx="1952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propostas, orçamento, indicadores</a:t>
            </a:r>
          </a:p>
        </p:txBody>
      </p:sp>
      <p:pic>
        <p:nvPicPr>
          <p:cNvPr id="64" name="Imagem 63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667625" y="2133600"/>
            <a:ext cx="552450" cy="552450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B54E922A-BDD9-4249-820E-A87871F4F539}"/>
              </a:ext>
            </a:extLst>
          </p:cNvPr>
          <p:cNvSpPr>
            <a:spLocks noGrp="1"/>
          </p:cNvSpPr>
          <p:nvPr/>
        </p:nvSpPr>
        <p:spPr>
          <a:xfrm>
            <a:off x="7791450" y="314325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CD6734D2-4868-412E-8B42-7D84A840E2BB}"/>
              </a:ext>
            </a:extLst>
          </p:cNvPr>
          <p:cNvSpPr>
            <a:spLocks noGrp="1"/>
          </p:cNvSpPr>
          <p:nvPr/>
        </p:nvSpPr>
        <p:spPr>
          <a:xfrm>
            <a:off x="7467600" y="363855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76A0C2D8-1861-49FA-AC56-9E9A57BF4464}"/>
              </a:ext>
            </a:extLst>
          </p:cNvPr>
          <p:cNvSpPr>
            <a:spLocks noGrp="1"/>
          </p:cNvSpPr>
          <p:nvPr/>
        </p:nvSpPr>
        <p:spPr>
          <a:xfrm>
            <a:off x="7467600" y="4038600"/>
            <a:ext cx="190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COORDENAR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21953D47-E941-49A5-80D2-055754349527}"/>
              </a:ext>
            </a:extLst>
          </p:cNvPr>
          <p:cNvSpPr>
            <a:spLocks noGrp="1"/>
          </p:cNvSpPr>
          <p:nvPr/>
        </p:nvSpPr>
        <p:spPr>
          <a:xfrm>
            <a:off x="7467600" y="45148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Calendar + Meet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63F6C131-CFA6-4DBB-B903-F857E911A011}"/>
              </a:ext>
            </a:extLst>
          </p:cNvPr>
          <p:cNvSpPr>
            <a:spLocks noGrp="1"/>
          </p:cNvSpPr>
          <p:nvPr/>
        </p:nvSpPr>
        <p:spPr>
          <a:xfrm>
            <a:off x="7467600" y="4914900"/>
            <a:ext cx="1952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rituais, agendas, atendimento</a:t>
            </a:r>
          </a:p>
        </p:txBody>
      </p:sp>
      <p:pic>
        <p:nvPicPr>
          <p:cNvPr id="70" name="Imagem 69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934575" y="2133600"/>
            <a:ext cx="552450" cy="552450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785D8FD2-C9F4-486E-BB41-4BB717968E7F}"/>
              </a:ext>
            </a:extLst>
          </p:cNvPr>
          <p:cNvSpPr>
            <a:spLocks noGrp="1"/>
          </p:cNvSpPr>
          <p:nvPr/>
        </p:nvSpPr>
        <p:spPr>
          <a:xfrm>
            <a:off x="10058400" y="3143250"/>
            <a:ext cx="266700" cy="266700"/>
          </a:xfrm>
          <a:prstGeom prst="ellipse">
            <a:avLst/>
          </a:prstGeom>
          <a:solidFill>
            <a:srgbClr val="FF7A66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8F4B50D0-9E84-4447-B25A-3FE5D572DF0E}"/>
              </a:ext>
            </a:extLst>
          </p:cNvPr>
          <p:cNvSpPr>
            <a:spLocks noGrp="1"/>
          </p:cNvSpPr>
          <p:nvPr/>
        </p:nvSpPr>
        <p:spPr>
          <a:xfrm>
            <a:off x="9734550" y="3638550"/>
            <a:ext cx="5143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551BC183-8917-4755-8FB8-9E2084832236}"/>
              </a:ext>
            </a:extLst>
          </p:cNvPr>
          <p:cNvSpPr>
            <a:spLocks noGrp="1"/>
          </p:cNvSpPr>
          <p:nvPr/>
        </p:nvSpPr>
        <p:spPr>
          <a:xfrm>
            <a:off x="9734550" y="4038600"/>
            <a:ext cx="190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COMUNICAR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BDF1E36D-4791-4809-ACC3-5757F59AA26B}"/>
              </a:ext>
            </a:extLst>
          </p:cNvPr>
          <p:cNvSpPr>
            <a:spLocks noGrp="1"/>
          </p:cNvSpPr>
          <p:nvPr/>
        </p:nvSpPr>
        <p:spPr>
          <a:xfrm>
            <a:off x="9734550" y="45148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Slides + Sites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B93A7191-9924-482C-8E2B-0FBFF5DDA71E}"/>
              </a:ext>
            </a:extLst>
          </p:cNvPr>
          <p:cNvSpPr>
            <a:spLocks noGrp="1"/>
          </p:cNvSpPr>
          <p:nvPr/>
        </p:nvSpPr>
        <p:spPr>
          <a:xfrm>
            <a:off x="9734550" y="4914900"/>
            <a:ext cx="1952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prestação de contas e impacto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D0B9E9A8-AEFB-41E8-AF9C-25EF80AA07C8}"/>
              </a:ext>
            </a:extLst>
          </p:cNvPr>
          <p:cNvSpPr>
            <a:spLocks noGrp="1"/>
          </p:cNvSpPr>
          <p:nvPr/>
        </p:nvSpPr>
        <p:spPr>
          <a:xfrm>
            <a:off x="3162300" y="5905500"/>
            <a:ext cx="590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6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Comece simples, torne repetível e só então automatize.</a:t>
            </a:r>
          </a:p>
        </p:txBody>
      </p:sp>
    </p:spTree>
    <p:extLst>
      <p:ext uri="{BB962C8B-B14F-4D97-AF65-F5344CB8AC3E}">
        <p14:creationId xmlns:p14="http://schemas.microsoft.com/office/powerpoint/2010/main" val="636183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id="{7FAB7460-694C-4891-8166-BF7A3C3BB4DF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MICROSOFT FOR NONPROFITS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C45EF94-EC37-48A3-BFA8-EB4B7BAFA7AC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47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Microsoft 365 une colaboração e segurança</a:t>
            </a:r>
          </a:p>
        </p:txBody>
      </p:sp>
      <p:cxnSp>
        <p:nvCxnSpPr>
          <p:cNvPr id="20" name="Conector de Seta Reta 19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4D3A951A-914E-455F-AADB-4BAF8FEC1B02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MICROSOFT FOR NONPROFITS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B7B7B15-EEB6-4004-8B4C-BD0A6077FC19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01300" y="342900"/>
            <a:ext cx="666750" cy="666750"/>
          </a:xfrm>
          <a:prstGeom prst="rect">
            <a:avLst/>
          </a:prstGeom>
        </p:spPr>
      </p:pic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63B56DA8-0EAD-480A-BC80-54AFBA67BFF7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4476750" cy="4000500"/>
          </a:xfrm>
          <a:prstGeom prst="roundRect">
            <a:avLst>
              <a:gd name="adj" fmla="val 5714"/>
            </a:avLst>
          </a:prstGeom>
          <a:solidFill>
            <a:srgbClr val="07162D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7C34E02-924F-4311-A2EB-80FC386DDB1B}"/>
              </a:ext>
            </a:extLst>
          </p:cNvPr>
          <p:cNvSpPr>
            <a:spLocks noGrp="1"/>
          </p:cNvSpPr>
          <p:nvPr/>
        </p:nvSpPr>
        <p:spPr>
          <a:xfrm>
            <a:off x="952500" y="2076450"/>
            <a:ext cx="95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ATÉ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61D3AD4-EAD6-42E3-9D73-56792CEE37F5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8575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67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300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4446F7E-62C0-4F18-81FE-FE6DDE1178E2}"/>
              </a:ext>
            </a:extLst>
          </p:cNvPr>
          <p:cNvSpPr>
            <a:spLocks noGrp="1"/>
          </p:cNvSpPr>
          <p:nvPr/>
        </p:nvSpPr>
        <p:spPr>
          <a:xfrm>
            <a:off x="952500" y="35242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usuários gratuitos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7BD05F1-16AB-4CF1-B7CA-35099FB7418E}"/>
              </a:ext>
            </a:extLst>
          </p:cNvPr>
          <p:cNvSpPr>
            <a:spLocks noGrp="1"/>
          </p:cNvSpPr>
          <p:nvPr/>
        </p:nvSpPr>
        <p:spPr>
          <a:xfrm>
            <a:off x="952500" y="4343400"/>
            <a:ext cx="33909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425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rPr>
              <a:t>Microsoft 365 Business Basic</a:t>
            </a:r>
          </a:p>
          <a:p>
            <a:pPr algn="l">
              <a:lnSpc>
                <a:spcPct val="120000"/>
              </a:lnSpc>
              <a:buNone/>
              <a:defRPr sz="1425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rPr>
              <a:t>Web e mobile · Teams · 1 TB por usuário</a:t>
            </a:r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03724" y="1809750"/>
            <a:ext cx="946552" cy="8763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2C3278B-68D3-4953-86DB-E11907652481}"/>
              </a:ext>
            </a:extLst>
          </p:cNvPr>
          <p:cNvSpPr>
            <a:spLocks noGrp="1"/>
          </p:cNvSpPr>
          <p:nvPr/>
        </p:nvSpPr>
        <p:spPr>
          <a:xfrm>
            <a:off x="7429500" y="1924050"/>
            <a:ext cx="3810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Business Premium com preço nonprofit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8CE5890-FC33-420E-AFBF-09F67EABD473}"/>
              </a:ext>
            </a:extLst>
          </p:cNvPr>
          <p:cNvSpPr>
            <a:spLocks noGrp="1"/>
          </p:cNvSpPr>
          <p:nvPr/>
        </p:nvSpPr>
        <p:spPr>
          <a:xfrm>
            <a:off x="5943600" y="3009900"/>
            <a:ext cx="5143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20" indent="-10" algn="l">
              <a:buChar char="•"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b="1">
                <a:solidFill>
                  <a:srgbClr val="101828"/>
                </a:solidFill>
              </a:rPr>
              <a:t>Apps desktop: </a:t>
            </a:r>
            <a:r>
              <a:rPr>
                <a:solidFill>
                  <a:srgbClr val="344054"/>
                </a:solidFill>
              </a:rPr>
              <a:t>Word, Excel, PowerPoint e Outlook.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F7613CF-271B-4346-9AC5-CFE3927B840C}"/>
              </a:ext>
            </a:extLst>
          </p:cNvPr>
          <p:cNvSpPr>
            <a:spLocks noGrp="1"/>
          </p:cNvSpPr>
          <p:nvPr/>
        </p:nvSpPr>
        <p:spPr>
          <a:xfrm>
            <a:off x="5943600" y="3657600"/>
            <a:ext cx="5143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20" indent="-10" algn="l">
              <a:buChar char="•"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b="1">
                <a:solidFill>
                  <a:srgbClr val="101828"/>
                </a:solidFill>
              </a:rPr>
              <a:t>Segurança: </a:t>
            </a:r>
            <a:r>
              <a:rPr>
                <a:solidFill>
                  <a:srgbClr val="344054"/>
                </a:solidFill>
              </a:rPr>
              <a:t>identidade, dispositivos e endpoint.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FF5CFF62-A24E-43B7-8D30-71BBE5B907C6}"/>
              </a:ext>
            </a:extLst>
          </p:cNvPr>
          <p:cNvSpPr>
            <a:spLocks noGrp="1"/>
          </p:cNvSpPr>
          <p:nvPr/>
        </p:nvSpPr>
        <p:spPr>
          <a:xfrm>
            <a:off x="5943600" y="4305300"/>
            <a:ext cx="5143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20" indent="-10" algn="l">
              <a:buChar char="•"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b="1">
                <a:solidFill>
                  <a:srgbClr val="101828"/>
                </a:solidFill>
              </a:rPr>
              <a:t>Trabalho híbrido: </a:t>
            </a:r>
            <a:r>
              <a:rPr>
                <a:solidFill>
                  <a:srgbClr val="344054"/>
                </a:solidFill>
              </a:rPr>
              <a:t>Teams + SharePoint + OneDrive.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D6E4E7F-3BD7-4DBB-A402-9BDB945DB847}"/>
              </a:ext>
            </a:extLst>
          </p:cNvPr>
          <p:cNvSpPr>
            <a:spLocks noGrp="1"/>
          </p:cNvSpPr>
          <p:nvPr/>
        </p:nvSpPr>
        <p:spPr>
          <a:xfrm>
            <a:off x="5943600" y="5219700"/>
            <a:ext cx="5143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No Teams: canais por projeto · reuniões · arquivos · governança de acesso</a:t>
            </a:r>
          </a:p>
        </p:txBody>
      </p:sp>
    </p:spTree>
    <p:extLst>
      <p:ext uri="{BB962C8B-B14F-4D97-AF65-F5344CB8AC3E}">
        <p14:creationId xmlns:p14="http://schemas.microsoft.com/office/powerpoint/2010/main" val="1713098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BC62F56-E1E1-4BA9-B788-A93ED97C3C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7162D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C93D7E3-0FAB-4FF8-BB1E-B8EF569C05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A35C01E-4D5A-4785-B6A5-A15BACFF5BF9}"/>
              </a:ext>
            </a:extLst>
          </p:cNvPr>
          <p:cNvSpPr>
            <a:spLocks noGrp="1"/>
          </p:cNvSpPr>
          <p:nvPr/>
        </p:nvSpPr>
        <p:spPr>
          <a:xfrm>
            <a:off x="666750" y="5905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INFRAESTRUTURA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92A77F0F-BB3A-4643-B5CE-5839A20F7AA8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257300" cy="8382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4956" y="1104900"/>
            <a:ext cx="686589" cy="6477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ACBC6F27-EC8D-48EF-81A6-8DD75A008293}"/>
              </a:ext>
            </a:extLst>
          </p:cNvPr>
          <p:cNvSpPr>
            <a:spLocks noGrp="1"/>
          </p:cNvSpPr>
          <p:nvPr/>
        </p:nvSpPr>
        <p:spPr>
          <a:xfrm>
            <a:off x="666750" y="2133600"/>
            <a:ext cx="49530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Azure</a:t>
            </a:r>
          </a:p>
          <a:p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para ONGs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2E54146-7D55-4717-A387-28C1BB238BF9}"/>
              </a:ext>
            </a:extLst>
          </p:cNvPr>
          <p:cNvSpPr>
            <a:spLocks noGrp="1"/>
          </p:cNvSpPr>
          <p:nvPr/>
        </p:nvSpPr>
        <p:spPr>
          <a:xfrm>
            <a:off x="704850" y="3924300"/>
            <a:ext cx="4762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Crédito de nuvem para tirar hospedagem, sistemas e dados do orçamento — com governança.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55A5918-B20D-410F-941A-6354670EFB53}"/>
              </a:ext>
            </a:extLst>
          </p:cNvPr>
          <p:cNvSpPr>
            <a:spLocks noGrp="1"/>
          </p:cNvSpPr>
          <p:nvPr/>
        </p:nvSpPr>
        <p:spPr>
          <a:xfrm>
            <a:off x="666750" y="609600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09007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3E8CEAC4-5C07-40DA-AF77-14FFFB361B40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CRÉDITO DE NUVEM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6267B38-6EAA-4A2E-8434-C0E6B09DC773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096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US$ 2.000 por ano para serviços Azure</a:t>
            </a:r>
          </a:p>
        </p:txBody>
      </p:sp>
      <p:cxnSp>
        <p:nvCxnSpPr>
          <p:cNvPr id="27" name="Conector de Seta Reta 26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98081AC0-8CAE-43AF-A725-27EF0F2CFC3E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CRÉDITO DE NUVEM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D75C1F5-AFF3-4F1A-8223-D554D609E105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D1A101E-2DCC-4985-9235-05AB7E69A9A4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238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US$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8F8D3F1-97A9-48D2-8637-30A70AB1CED1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4095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7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2.000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670BFC6-505F-4D48-AEA9-C43A784953F5}"/>
              </a:ext>
            </a:extLst>
          </p:cNvPr>
          <p:cNvSpPr>
            <a:spLocks noGrp="1"/>
          </p:cNvSpPr>
          <p:nvPr/>
        </p:nvSpPr>
        <p:spPr>
          <a:xfrm>
            <a:off x="609600" y="3371850"/>
            <a:ext cx="3429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créditos por ano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209676C-6D6A-4E5C-B98F-840FE85A7492}"/>
              </a:ext>
            </a:extLst>
          </p:cNvPr>
          <p:cNvSpPr>
            <a:spLocks noGrp="1"/>
          </p:cNvSpPr>
          <p:nvPr/>
        </p:nvSpPr>
        <p:spPr>
          <a:xfrm>
            <a:off x="609600" y="3981450"/>
            <a:ext cx="3619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500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2D0E0"/>
                </a:solidFill>
                <a:latin typeface="Helvetica Neue"/>
                <a:ea typeface="Helvetica Neue"/>
                <a:cs typeface="Helvetica Neue"/>
              </a:rPr>
              <a:t>para serviços publicados pela Microsoft no Azure</a:t>
            </a:r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858500" y="514350"/>
            <a:ext cx="685800" cy="685800"/>
          </a:xfrm>
          <a:prstGeom prst="roundRect">
            <a:avLst>
              <a:gd name="adj" fmla="val 22222"/>
            </a:avLst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086207D3-AD7B-4ABC-91B0-8827FD6ABDB6}"/>
              </a:ext>
            </a:extLst>
          </p:cNvPr>
          <p:cNvSpPr>
            <a:spLocks noGrp="1"/>
          </p:cNvSpPr>
          <p:nvPr/>
        </p:nvSpPr>
        <p:spPr>
          <a:xfrm>
            <a:off x="4857750" y="18669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3558378-C1C1-41D5-B9A9-BB0A0B1878DC}"/>
              </a:ext>
            </a:extLst>
          </p:cNvPr>
          <p:cNvSpPr>
            <a:spLocks noGrp="1"/>
          </p:cNvSpPr>
          <p:nvPr/>
        </p:nvSpPr>
        <p:spPr>
          <a:xfrm>
            <a:off x="4857750" y="22669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Sites e portais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5CA92BF-79D5-4909-B023-A758899B2643}"/>
              </a:ext>
            </a:extLst>
          </p:cNvPr>
          <p:cNvSpPr>
            <a:spLocks noGrp="1"/>
          </p:cNvSpPr>
          <p:nvPr/>
        </p:nvSpPr>
        <p:spPr>
          <a:xfrm>
            <a:off x="4857750" y="2743200"/>
            <a:ext cx="285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rPr>
              <a:t>App Service, CDN e DNS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0145FE5-EA8A-4029-9B21-51DF55B1EFF1}"/>
              </a:ext>
            </a:extLst>
          </p:cNvPr>
          <p:cNvSpPr>
            <a:spLocks noGrp="1"/>
          </p:cNvSpPr>
          <p:nvPr/>
        </p:nvSpPr>
        <p:spPr>
          <a:xfrm>
            <a:off x="8115300" y="18669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CEA6880-9F04-4AA6-A7FA-63D32DA54F12}"/>
              </a:ext>
            </a:extLst>
          </p:cNvPr>
          <p:cNvSpPr>
            <a:spLocks noGrp="1"/>
          </p:cNvSpPr>
          <p:nvPr/>
        </p:nvSpPr>
        <p:spPr>
          <a:xfrm>
            <a:off x="8115300" y="22669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Sistemas e APIs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D118FEE-0B65-4DC4-A120-C7BABE669576}"/>
              </a:ext>
            </a:extLst>
          </p:cNvPr>
          <p:cNvSpPr>
            <a:spLocks noGrp="1"/>
          </p:cNvSpPr>
          <p:nvPr/>
        </p:nvSpPr>
        <p:spPr>
          <a:xfrm>
            <a:off x="8115300" y="2743200"/>
            <a:ext cx="285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rPr>
              <a:t>containers e serviços gerenciados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84AD936E-E680-4365-B82D-42117FBC3018}"/>
              </a:ext>
            </a:extLst>
          </p:cNvPr>
          <p:cNvSpPr>
            <a:spLocks noGrp="1"/>
          </p:cNvSpPr>
          <p:nvPr/>
        </p:nvSpPr>
        <p:spPr>
          <a:xfrm>
            <a:off x="4857750" y="35814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C0C1939-D79C-49B7-8977-1878BA8BD240}"/>
              </a:ext>
            </a:extLst>
          </p:cNvPr>
          <p:cNvSpPr>
            <a:spLocks noGrp="1"/>
          </p:cNvSpPr>
          <p:nvPr/>
        </p:nvSpPr>
        <p:spPr>
          <a:xfrm>
            <a:off x="4857750" y="39814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VMs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E7EFB37-EA13-4969-A0C8-D8CCF432846E}"/>
              </a:ext>
            </a:extLst>
          </p:cNvPr>
          <p:cNvSpPr>
            <a:spLocks noGrp="1"/>
          </p:cNvSpPr>
          <p:nvPr/>
        </p:nvSpPr>
        <p:spPr>
          <a:xfrm>
            <a:off x="4857750" y="4457700"/>
            <a:ext cx="285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rPr>
              <a:t>controle total do sistema operacional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31640F9-2707-45CA-A1C1-4CBDC511CE01}"/>
              </a:ext>
            </a:extLst>
          </p:cNvPr>
          <p:cNvSpPr>
            <a:spLocks noGrp="1"/>
          </p:cNvSpPr>
          <p:nvPr/>
        </p:nvSpPr>
        <p:spPr>
          <a:xfrm>
            <a:off x="8115300" y="358140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B08C1ED-1861-47CB-9BD0-B2C7BDF41393}"/>
              </a:ext>
            </a:extLst>
          </p:cNvPr>
          <p:cNvSpPr>
            <a:spLocks noGrp="1"/>
          </p:cNvSpPr>
          <p:nvPr/>
        </p:nvSpPr>
        <p:spPr>
          <a:xfrm>
            <a:off x="8115300" y="3981450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Dados e backup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D905CAA3-B2CB-441F-9A2F-EB5FCFF35AFA}"/>
              </a:ext>
            </a:extLst>
          </p:cNvPr>
          <p:cNvSpPr>
            <a:spLocks noGrp="1"/>
          </p:cNvSpPr>
          <p:nvPr/>
        </p:nvSpPr>
        <p:spPr>
          <a:xfrm>
            <a:off x="8115300" y="4457700"/>
            <a:ext cx="285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AFC0D4"/>
                </a:solidFill>
                <a:latin typeface="Helvetica Neue"/>
                <a:ea typeface="Helvetica Neue"/>
                <a:cs typeface="Helvetica Neue"/>
              </a:rPr>
              <a:t>bancos, storage e recuperação</a:t>
            </a:r>
          </a:p>
        </p:txBody>
      </p:sp>
      <p:sp>
        <p:nvSpPr>
          <p:cNvPr id="23" name="Retângulo Arredondado 22">
            <a:extLst>
              <a:ext uri="{FF2B5EF4-FFF2-40B4-BE49-F238E27FC236}">
                <a16:creationId xmlns:a16="http://schemas.microsoft.com/office/drawing/2014/main" id="{A4178E43-FFBD-4DF7-A955-2D9AA603B30F}"/>
              </a:ext>
            </a:extLst>
          </p:cNvPr>
          <p:cNvSpPr>
            <a:spLocks noGrp="1"/>
          </p:cNvSpPr>
          <p:nvPr/>
        </p:nvSpPr>
        <p:spPr>
          <a:xfrm>
            <a:off x="609600" y="5581650"/>
            <a:ext cx="10972800" cy="514350"/>
          </a:xfrm>
          <a:prstGeom prst="roundRect">
            <a:avLst>
              <a:gd name="adj" fmla="val 22222"/>
            </a:avLst>
          </a:prstGeom>
          <a:solidFill>
            <a:srgbClr val="FF7A66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F7142908-7EC8-4F20-A89E-512441B63D95}"/>
              </a:ext>
            </a:extLst>
          </p:cNvPr>
          <p:cNvSpPr>
            <a:spLocks noGrp="1"/>
          </p:cNvSpPr>
          <p:nvPr/>
        </p:nvSpPr>
        <p:spPr>
          <a:xfrm>
            <a:off x="857250" y="5743575"/>
            <a:ext cx="1047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275" b="1" i="0">
                <a:solidFill>
                  <a:srgbClr val="07162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07162D"/>
                </a:solidFill>
                <a:latin typeface="Helvetica Neue"/>
                <a:ea typeface="Helvetica Neue"/>
                <a:cs typeface="Helvetica Neue"/>
              </a:rPr>
              <a:t>RENOVE TODO ANO · O SALDO NÃO ACUMULA · ATIVE ALERTAS · CARTÃO PODE SER EXIGIDO</a:t>
            </a:r>
          </a:p>
        </p:txBody>
      </p:sp>
    </p:spTree>
    <p:extLst>
      <p:ext uri="{BB962C8B-B14F-4D97-AF65-F5344CB8AC3E}">
        <p14:creationId xmlns:p14="http://schemas.microsoft.com/office/powerpoint/2010/main" val="803553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F0EF813B-CBE3-4B38-ABC1-CFC3C2EB08A4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AZURE VS. HOSPEDAGEM COMPARTILHADA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EC1B4F3-E6FC-41E4-B122-D63C842D9FC6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Mais controle exige mais responsabilidade</a:t>
            </a:r>
          </a:p>
        </p:txBody>
      </p:sp>
      <p:cxnSp>
        <p:nvCxnSpPr>
          <p:cNvPr id="26" name="Conector de Seta Reta 25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266FF054-5AB1-47F7-BF57-7E9B10D9DB3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AZURE VS. HOSPEDAGEM COMPARTILHADA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5D559B3-2C76-487C-8200-0CAA3E7C6207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480E89D-2F16-479B-A4DA-5173A4E5F6BD}"/>
              </a:ext>
            </a:extLst>
          </p:cNvPr>
          <p:cNvSpPr>
            <a:spLocks noGrp="1"/>
          </p:cNvSpPr>
          <p:nvPr/>
        </p:nvSpPr>
        <p:spPr>
          <a:xfrm>
            <a:off x="0" y="1485900"/>
            <a:ext cx="6096000" cy="4629150"/>
          </a:xfrm>
          <a:prstGeom prst="rect">
            <a:avLst/>
          </a:prstGeom>
          <a:solidFill>
            <a:srgbClr val="07162D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04109" y="1809750"/>
            <a:ext cx="868333" cy="81915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9528002-9632-4B36-A097-88B686E47F20}"/>
              </a:ext>
            </a:extLst>
          </p:cNvPr>
          <p:cNvSpPr>
            <a:spLocks noGrp="1"/>
          </p:cNvSpPr>
          <p:nvPr/>
        </p:nvSpPr>
        <p:spPr>
          <a:xfrm>
            <a:off x="2343150" y="2038350"/>
            <a:ext cx="285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50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NUVEM / VM / PaaS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FD22280-C063-42B2-9D6A-454AF88D2DBE}"/>
              </a:ext>
            </a:extLst>
          </p:cNvPr>
          <p:cNvSpPr>
            <a:spLocks noGrp="1"/>
          </p:cNvSpPr>
          <p:nvPr/>
        </p:nvSpPr>
        <p:spPr>
          <a:xfrm>
            <a:off x="876300" y="30480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Controle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139BA52-3CE2-4104-B614-2A586CB4A9C9}"/>
              </a:ext>
            </a:extLst>
          </p:cNvPr>
          <p:cNvSpPr>
            <a:spLocks noGrp="1"/>
          </p:cNvSpPr>
          <p:nvPr/>
        </p:nvSpPr>
        <p:spPr>
          <a:xfrm>
            <a:off x="2686050" y="3067050"/>
            <a:ext cx="28003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Sistema, rede, escala e observabilidade.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AF47970-55FA-4315-8DED-16DFE6529008}"/>
              </a:ext>
            </a:extLst>
          </p:cNvPr>
          <p:cNvSpPr>
            <a:spLocks noGrp="1"/>
          </p:cNvSpPr>
          <p:nvPr/>
        </p:nvSpPr>
        <p:spPr>
          <a:xfrm>
            <a:off x="876300" y="39433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Operação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48617D1-B6C6-444B-BF46-7F9431A425A6}"/>
              </a:ext>
            </a:extLst>
          </p:cNvPr>
          <p:cNvSpPr>
            <a:spLocks noGrp="1"/>
          </p:cNvSpPr>
          <p:nvPr/>
        </p:nvSpPr>
        <p:spPr>
          <a:xfrm>
            <a:off x="2686050" y="3962400"/>
            <a:ext cx="28003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Equipe ou parceiro monitora, atualiza e protege.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FAC285F-2826-4BA1-84E7-C5BE92BF5535}"/>
              </a:ext>
            </a:extLst>
          </p:cNvPr>
          <p:cNvSpPr>
            <a:spLocks noGrp="1"/>
          </p:cNvSpPr>
          <p:nvPr/>
        </p:nvSpPr>
        <p:spPr>
          <a:xfrm>
            <a:off x="876300" y="48387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Melhor uso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02B8534-B4E5-4F4E-A219-E2AAB84780BD}"/>
              </a:ext>
            </a:extLst>
          </p:cNvPr>
          <p:cNvSpPr>
            <a:spLocks noGrp="1"/>
          </p:cNvSpPr>
          <p:nvPr/>
        </p:nvSpPr>
        <p:spPr>
          <a:xfrm>
            <a:off x="2686050" y="4857750"/>
            <a:ext cx="28003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Sistemas, APIs, dados e requisitos específicos.</a:t>
            </a:r>
          </a:p>
        </p:txBody>
      </p:sp>
      <p:pic>
        <p:nvPicPr>
          <p:cNvPr id="38" name="Imagem 3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772275" y="1790700"/>
            <a:ext cx="609600" cy="609600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15250" y="2024860"/>
            <a:ext cx="1200150" cy="198429"/>
          </a:xfrm>
          <a:prstGeom prst="rect">
            <a:avLst/>
          </a:prstGeom>
        </p:spPr>
      </p:pic>
      <p:pic>
        <p:nvPicPr>
          <p:cNvPr id="40" name="Imagem 39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182100" y="1957834"/>
            <a:ext cx="1638300" cy="294382"/>
          </a:xfrm>
          <a:prstGeom prst="rect">
            <a:avLst/>
          </a:prstGeom>
        </p:spPr>
      </p:pic>
      <p:sp>
        <p:nvSpPr>
          <p:cNvPr id="18" name="Retângulo 17">
            <a:extLst>
              <a:ext uri="{FF2B5EF4-FFF2-40B4-BE49-F238E27FC236}">
                <a16:creationId xmlns:a16="http://schemas.microsoft.com/office/drawing/2014/main" id="{4FCC0500-F126-4BC6-81A9-0991F9FDF95D}"/>
              </a:ext>
            </a:extLst>
          </p:cNvPr>
          <p:cNvSpPr>
            <a:spLocks noGrp="1"/>
          </p:cNvSpPr>
          <p:nvPr/>
        </p:nvSpPr>
        <p:spPr>
          <a:xfrm>
            <a:off x="6705600" y="2686050"/>
            <a:ext cx="4229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500" b="1" i="0">
                <a:solidFill>
                  <a:srgbClr val="F59E4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 i="0">
                <a:solidFill>
                  <a:srgbClr val="F59E42"/>
                </a:solidFill>
                <a:latin typeface="Helvetica Neue"/>
                <a:ea typeface="Helvetica Neue"/>
                <a:cs typeface="Helvetica Neue"/>
              </a:rPr>
              <a:t>HOSPEDAGEM COMPARTILHADA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A92E4FB-387E-4989-B695-A7111EC7674A}"/>
              </a:ext>
            </a:extLst>
          </p:cNvPr>
          <p:cNvSpPr>
            <a:spLocks noGrp="1"/>
          </p:cNvSpPr>
          <p:nvPr/>
        </p:nvSpPr>
        <p:spPr>
          <a:xfrm>
            <a:off x="6705600" y="3257550"/>
            <a:ext cx="438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Provedor cuida da plataforma básica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32E0043-73CD-4CA7-B413-9318E3C37E29}"/>
              </a:ext>
            </a:extLst>
          </p:cNvPr>
          <p:cNvSpPr>
            <a:spLocks noGrp="1"/>
          </p:cNvSpPr>
          <p:nvPr/>
        </p:nvSpPr>
        <p:spPr>
          <a:xfrm>
            <a:off x="6705600" y="3771900"/>
            <a:ext cx="438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Ambiente e recursos limitados pelo plano contratado.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BE00D850-0646-4F7A-B320-C0E0A4A50FE8}"/>
              </a:ext>
            </a:extLst>
          </p:cNvPr>
          <p:cNvSpPr>
            <a:spLocks noGrp="1"/>
          </p:cNvSpPr>
          <p:nvPr/>
        </p:nvSpPr>
        <p:spPr>
          <a:xfrm>
            <a:off x="6705600" y="4572000"/>
            <a:ext cx="438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Boa opção para site institucional e WordPress simples.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B0DF0A6-F257-44A3-A19B-7DBC9839100F}"/>
              </a:ext>
            </a:extLst>
          </p:cNvPr>
          <p:cNvSpPr>
            <a:spLocks noGrp="1"/>
          </p:cNvSpPr>
          <p:nvPr/>
        </p:nvSpPr>
        <p:spPr>
          <a:xfrm>
            <a:off x="6705600" y="5391150"/>
            <a:ext cx="4381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57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Site simples? Gerenciado pode ser melhor.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23400CDC-916F-4BE8-97BA-DA431C3AA6CE}"/>
              </a:ext>
            </a:extLst>
          </p:cNvPr>
          <p:cNvSpPr>
            <a:spLocks noGrp="1"/>
          </p:cNvSpPr>
          <p:nvPr/>
        </p:nvSpPr>
        <p:spPr>
          <a:xfrm>
            <a:off x="1123950" y="5772150"/>
            <a:ext cx="9334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6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Crédito gratuito não elimina custo de gestão.</a:t>
            </a:r>
          </a:p>
        </p:txBody>
      </p:sp>
    </p:spTree>
    <p:extLst>
      <p:ext uri="{BB962C8B-B14F-4D97-AF65-F5344CB8AC3E}">
        <p14:creationId xmlns:p14="http://schemas.microsoft.com/office/powerpoint/2010/main" val="673016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96C2C33B-07E3-448E-8CDF-800ED56B8044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AWS NONPROFIT CREDIT PROGRAM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7D85834-42EA-49AB-AFEA-7A676F7FDD12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AWS usa TechSoup: taxa + crédito</a:t>
            </a:r>
          </a:p>
        </p:txBody>
      </p:sp>
      <p:cxnSp>
        <p:nvCxnSpPr>
          <p:cNvPr id="14" name="Conector de Seta Reta 13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A54B5E5D-2914-4CF7-AD12-96BFCC94DE34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AWS NONPROFIT CREDIT PROGRAM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8CC96E-A759-48E0-8550-9F8458526591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/>
          <a:srcRect l="5199" r="5199"/>
          <a:stretch>
            <a:fillRect/>
          </a:stretch>
        </p:blipFill>
        <p:spPr>
          <a:xfrm>
            <a:off x="609600" y="1524000"/>
            <a:ext cx="6762750" cy="4248150"/>
          </a:xfrm>
          <a:prstGeom prst="roundRect">
            <a:avLst>
              <a:gd name="adj" fmla="val 3587"/>
            </a:avLst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450986" y="1524000"/>
            <a:ext cx="2014678" cy="120015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BA40DC3-19FB-4D9B-9ADF-A4D7FCB452D5}"/>
              </a:ext>
            </a:extLst>
          </p:cNvPr>
          <p:cNvSpPr>
            <a:spLocks noGrp="1"/>
          </p:cNvSpPr>
          <p:nvPr/>
        </p:nvSpPr>
        <p:spPr>
          <a:xfrm>
            <a:off x="7772400" y="2990850"/>
            <a:ext cx="95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ATÉ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56B7925-639D-4D83-844F-C7264B5BA4FD}"/>
              </a:ext>
            </a:extLst>
          </p:cNvPr>
          <p:cNvSpPr>
            <a:spLocks noGrp="1"/>
          </p:cNvSpPr>
          <p:nvPr/>
        </p:nvSpPr>
        <p:spPr>
          <a:xfrm>
            <a:off x="7772400" y="3295650"/>
            <a:ext cx="34290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3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US$ 5.000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D8D1004-54C4-485E-B7F3-A7668E2F9C78}"/>
              </a:ext>
            </a:extLst>
          </p:cNvPr>
          <p:cNvSpPr>
            <a:spLocks noGrp="1"/>
          </p:cNvSpPr>
          <p:nvPr/>
        </p:nvSpPr>
        <p:spPr>
          <a:xfrm>
            <a:off x="7772400" y="4171950"/>
            <a:ext cx="35242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em créditos promocionais, conforme a oferta e o porte da organização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90366D01-DA8C-4883-BEBD-224CD49E973E}"/>
              </a:ext>
            </a:extLst>
          </p:cNvPr>
          <p:cNvSpPr>
            <a:spLocks noGrp="1"/>
          </p:cNvSpPr>
          <p:nvPr/>
        </p:nvSpPr>
        <p:spPr>
          <a:xfrm>
            <a:off x="7772400" y="5314950"/>
            <a:ext cx="3619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TechSoup local  →  validação  →  taxa  →  código AWS</a:t>
            </a:r>
          </a:p>
        </p:txBody>
      </p:sp>
    </p:spTree>
    <p:extLst>
      <p:ext uri="{BB962C8B-B14F-4D97-AF65-F5344CB8AC3E}">
        <p14:creationId xmlns:p14="http://schemas.microsoft.com/office/powerpoint/2010/main" val="877870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D902755-7EEC-4189-AB8C-B3B93F903E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7162D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2338AFE-364B-4023-A5F4-BFEDAD4A84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FD17536-629A-4698-8F2D-A0B8F9950CB6}"/>
              </a:ext>
            </a:extLst>
          </p:cNvPr>
          <p:cNvSpPr>
            <a:spLocks noGrp="1"/>
          </p:cNvSpPr>
          <p:nvPr/>
        </p:nvSpPr>
        <p:spPr>
          <a:xfrm>
            <a:off x="666750" y="5905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AGENTES E AUTOMAÇÃO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96FC2880-28F2-4867-A66E-B5C7D925DBAF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257300" cy="8382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4400" y="1104900"/>
            <a:ext cx="647700" cy="6477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3441997-7C41-48BF-914B-5CA1855EF3F7}"/>
              </a:ext>
            </a:extLst>
          </p:cNvPr>
          <p:cNvSpPr>
            <a:spLocks noGrp="1"/>
          </p:cNvSpPr>
          <p:nvPr/>
        </p:nvSpPr>
        <p:spPr>
          <a:xfrm>
            <a:off x="666750" y="2133600"/>
            <a:ext cx="49530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IA que</a:t>
            </a:r>
          </a:p>
          <a:p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trabalha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2B00FD-EC34-4442-A5BE-C1B3941A34AE}"/>
              </a:ext>
            </a:extLst>
          </p:cNvPr>
          <p:cNvSpPr>
            <a:spLocks noGrp="1"/>
          </p:cNvSpPr>
          <p:nvPr/>
        </p:nvSpPr>
        <p:spPr>
          <a:xfrm>
            <a:off x="704850" y="3924300"/>
            <a:ext cx="4762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Planos nonprofit reduzem o custo. Agentes transformam contexto e ferramentas em entregáveis revisáveis.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E92D993-CA19-4594-ADD1-6435D439352B}"/>
              </a:ext>
            </a:extLst>
          </p:cNvPr>
          <p:cNvSpPr>
            <a:spLocks noGrp="1"/>
          </p:cNvSpPr>
          <p:nvPr/>
        </p:nvSpPr>
        <p:spPr>
          <a:xfrm>
            <a:off x="666750" y="609600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138481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015DFCC4-07FC-4277-B397-5058D0F2AEA0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OPENAI + CLAUDE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3C7A003-850F-413A-B211-746F06B3F836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Desconto pode chegar a 75%</a:t>
            </a:r>
          </a:p>
        </p:txBody>
      </p:sp>
      <p:cxnSp>
        <p:nvCxnSpPr>
          <p:cNvPr id="22" name="Conector de Seta Reta 21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0656CCAE-1994-4088-99B4-9FFE3571C0AC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OPENAI + CLAUDE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111DBC7-83BC-477B-9BA2-5177E3DA6BF6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48DC000-1C74-4549-A745-B398ACA34F0B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57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B8C7D9"/>
                </a:solidFill>
                <a:latin typeface="Helvetica Neue"/>
                <a:ea typeface="Helvetica Neue"/>
                <a:cs typeface="Helvetica Neue"/>
              </a:rPr>
              <a:t>A referência de 50% ficou desatualizada. Hoje, preço e desconto dependem do plano.</a:t>
            </a:r>
          </a:p>
        </p:txBody>
      </p:sp>
      <p:cxnSp>
        <p:nvCxnSpPr>
          <p:cNvPr id="26" name="Conector de Seta Reta 25"/>
          <p:cNvCxnSpPr/>
          <p:nvPr/>
        </p:nvCxnSpPr>
        <p:spPr>
          <a:xfrm>
            <a:off x="6096000" y="2133600"/>
            <a:ext cx="953" cy="3143250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BF670284-5641-4F83-8681-8DD87D362797}"/>
              </a:ext>
            </a:extLst>
          </p:cNvPr>
          <p:cNvSpPr>
            <a:spLocks noGrp="1"/>
          </p:cNvSpPr>
          <p:nvPr/>
        </p:nvSpPr>
        <p:spPr>
          <a:xfrm>
            <a:off x="742950" y="2133600"/>
            <a:ext cx="10287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3925" y="2228850"/>
            <a:ext cx="666750" cy="66675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E1B9ACF4-5569-4607-99B8-88B30593D05E}"/>
              </a:ext>
            </a:extLst>
          </p:cNvPr>
          <p:cNvSpPr>
            <a:spLocks noGrp="1"/>
          </p:cNvSpPr>
          <p:nvPr/>
        </p:nvSpPr>
        <p:spPr>
          <a:xfrm>
            <a:off x="1924050" y="2381250"/>
            <a:ext cx="2190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5155698-C4BD-4C6B-9D24-8BE8BEC736AC}"/>
              </a:ext>
            </a:extLst>
          </p:cNvPr>
          <p:cNvSpPr>
            <a:spLocks noGrp="1"/>
          </p:cNvSpPr>
          <p:nvPr/>
        </p:nvSpPr>
        <p:spPr>
          <a:xfrm>
            <a:off x="800100" y="3200400"/>
            <a:ext cx="304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80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US$ 8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E45342C-2931-4851-AFB9-3244E07464FA}"/>
              </a:ext>
            </a:extLst>
          </p:cNvPr>
          <p:cNvSpPr>
            <a:spLocks noGrp="1"/>
          </p:cNvSpPr>
          <p:nvPr/>
        </p:nvSpPr>
        <p:spPr>
          <a:xfrm>
            <a:off x="800100" y="4114800"/>
            <a:ext cx="419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por usuário/mês no ChatGPT Business</a:t>
            </a:r>
          </a:p>
          <a:p>
            <a:pPr algn="l">
              <a:lnSpc>
                <a:spcPct val="115000"/>
              </a:lnSpc>
              <a:buNone/>
              <a:def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com cobrança anual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0A0ECC0-FCEB-4AAB-B133-40DE170350FB}"/>
              </a:ext>
            </a:extLst>
          </p:cNvPr>
          <p:cNvSpPr>
            <a:spLocks noGrp="1"/>
          </p:cNvSpPr>
          <p:nvPr/>
        </p:nvSpPr>
        <p:spPr>
          <a:xfrm>
            <a:off x="800100" y="5067300"/>
            <a:ext cx="4572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Enterprise: até 75% · API: sem desconto nonprofit</a:t>
            </a:r>
          </a:p>
        </p:txBody>
      </p:sp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6CC2E86F-5C8C-4A15-9B47-30B55E30EE65}"/>
              </a:ext>
            </a:extLst>
          </p:cNvPr>
          <p:cNvSpPr>
            <a:spLocks noGrp="1"/>
          </p:cNvSpPr>
          <p:nvPr/>
        </p:nvSpPr>
        <p:spPr>
          <a:xfrm>
            <a:off x="6648450" y="2133600"/>
            <a:ext cx="1028700" cy="8572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829425" y="2228850"/>
            <a:ext cx="666750" cy="666750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4F03CF4F-E0CE-4A44-AF01-E2F0B9CAE3E7}"/>
              </a:ext>
            </a:extLst>
          </p:cNvPr>
          <p:cNvSpPr>
            <a:spLocks noGrp="1"/>
          </p:cNvSpPr>
          <p:nvPr/>
        </p:nvSpPr>
        <p:spPr>
          <a:xfrm>
            <a:off x="7829550" y="2381250"/>
            <a:ext cx="2190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CLAUDE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D5B058F-B44F-4437-8221-C410D88C926E}"/>
              </a:ext>
            </a:extLst>
          </p:cNvPr>
          <p:cNvSpPr>
            <a:spLocks noGrp="1"/>
          </p:cNvSpPr>
          <p:nvPr/>
        </p:nvSpPr>
        <p:spPr>
          <a:xfrm>
            <a:off x="6705600" y="3200400"/>
            <a:ext cx="4000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3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ATÉ 75%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00A6712-1BE8-46D9-8088-C856B6E65C1B}"/>
              </a:ext>
            </a:extLst>
          </p:cNvPr>
          <p:cNvSpPr>
            <a:spLocks noGrp="1"/>
          </p:cNvSpPr>
          <p:nvPr/>
        </p:nvSpPr>
        <p:spPr>
          <a:xfrm>
            <a:off x="6705600" y="4114800"/>
            <a:ext cx="4191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de desconto em planos Team e Enterprise</a:t>
            </a:r>
          </a:p>
          <a:p>
            <a:pPr algn="l">
              <a:lnSpc>
                <a:spcPct val="115000"/>
              </a:lnSpc>
              <a:buNone/>
              <a:def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C4D2E3"/>
                </a:solidFill>
                <a:latin typeface="Helvetica Neue"/>
                <a:ea typeface="Helvetica Neue"/>
                <a:cs typeface="Helvetica Neue"/>
              </a:rPr>
              <a:t>para organizações elegíveis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5BBB42F9-32D1-4C45-B9B3-42D7FB39B82C}"/>
              </a:ext>
            </a:extLst>
          </p:cNvPr>
          <p:cNvSpPr>
            <a:spLocks noGrp="1"/>
          </p:cNvSpPr>
          <p:nvPr/>
        </p:nvSpPr>
        <p:spPr>
          <a:xfrm>
            <a:off x="6705600" y="5067300"/>
            <a:ext cx="4381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Primeiro confirme produto e país; depois o desconto.</a:t>
            </a:r>
          </a:p>
        </p:txBody>
      </p:sp>
    </p:spTree>
    <p:extLst>
      <p:ext uri="{BB962C8B-B14F-4D97-AF65-F5344CB8AC3E}">
        <p14:creationId xmlns:p14="http://schemas.microsoft.com/office/powerpoint/2010/main" val="1351067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D5EF36EC-4604-4007-9EF5-D163DDEDDFE3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AGENTES DE IA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124B5A7-4155-4C1A-ADAC-A825CA4E60B9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Codex transforma tarefas em fluxos revisáveis</a:t>
            </a:r>
          </a:p>
        </p:txBody>
      </p:sp>
      <p:cxnSp>
        <p:nvCxnSpPr>
          <p:cNvPr id="24" name="Conector de Seta Reta 23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5116A7A4-A21D-4061-B48B-029B739FE17B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AGENTES DE IA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618E214-AE3B-40AA-8BD3-AE6C02500688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4212C1B7-17FE-42D9-875F-8BE5F26F899A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28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Um agente útil recebe contexto, usa ferramentas, produz evidência e pede revisão.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45C6CCE-67A1-4FF0-94CA-027F5D629106}"/>
              </a:ext>
            </a:extLst>
          </p:cNvPr>
          <p:cNvSpPr>
            <a:spLocks noGrp="1"/>
          </p:cNvSpPr>
          <p:nvPr/>
        </p:nvSpPr>
        <p:spPr>
          <a:xfrm>
            <a:off x="609600" y="2209800"/>
            <a:ext cx="495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D5C28F5-9299-4695-8D2C-2C812BF956E4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285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CONSOLIDAR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37C6A86-1742-4526-A84E-5A22D4C5DC80}"/>
              </a:ext>
            </a:extLst>
          </p:cNvPr>
          <p:cNvSpPr>
            <a:spLocks noGrp="1"/>
          </p:cNvSpPr>
          <p:nvPr/>
        </p:nvSpPr>
        <p:spPr>
          <a:xfrm>
            <a:off x="609600" y="3543300"/>
            <a:ext cx="281940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7000"/>
              </a:lnSpc>
              <a:buNone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Unir planilhas, limpar dados e gerar um relatório de indicadores.</a:t>
            </a:r>
          </a:p>
        </p:txBody>
      </p:sp>
      <p:cxnSp>
        <p:nvCxnSpPr>
          <p:cNvPr id="31" name="Conector de Seta Reta 30"/>
          <p:cNvCxnSpPr/>
          <p:nvPr/>
        </p:nvCxnSpPr>
        <p:spPr>
          <a:xfrm>
            <a:off x="3619500" y="2362200"/>
            <a:ext cx="953" cy="2533650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1" name="Retângulo 10">
            <a:extLst>
              <a:ext uri="{FF2B5EF4-FFF2-40B4-BE49-F238E27FC236}">
                <a16:creationId xmlns:a16="http://schemas.microsoft.com/office/drawing/2014/main" id="{5CC7C6EC-B250-4B5E-BDC6-A0AEBC105CE5}"/>
              </a:ext>
            </a:extLst>
          </p:cNvPr>
          <p:cNvSpPr>
            <a:spLocks noGrp="1"/>
          </p:cNvSpPr>
          <p:nvPr/>
        </p:nvSpPr>
        <p:spPr>
          <a:xfrm>
            <a:off x="3867150" y="2209800"/>
            <a:ext cx="495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5EBC067-F3ED-49A2-A5E7-82A1E46619B8}"/>
              </a:ext>
            </a:extLst>
          </p:cNvPr>
          <p:cNvSpPr>
            <a:spLocks noGrp="1"/>
          </p:cNvSpPr>
          <p:nvPr/>
        </p:nvSpPr>
        <p:spPr>
          <a:xfrm>
            <a:off x="3867150" y="2857500"/>
            <a:ext cx="285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IMPLEMENTAR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B28987F-F7F1-4165-B29D-C8A0DCC86D5F}"/>
              </a:ext>
            </a:extLst>
          </p:cNvPr>
          <p:cNvSpPr>
            <a:spLocks noGrp="1"/>
          </p:cNvSpPr>
          <p:nvPr/>
        </p:nvSpPr>
        <p:spPr>
          <a:xfrm>
            <a:off x="3867150" y="3543300"/>
            <a:ext cx="281940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7000"/>
              </a:lnSpc>
              <a:buNone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Atualizar um site, testar mudanças e documentar o que foi alterado.</a:t>
            </a:r>
          </a:p>
        </p:txBody>
      </p:sp>
      <p:cxnSp>
        <p:nvCxnSpPr>
          <p:cNvPr id="35" name="Conector de Seta Reta 34"/>
          <p:cNvCxnSpPr/>
          <p:nvPr/>
        </p:nvCxnSpPr>
        <p:spPr>
          <a:xfrm>
            <a:off x="6877050" y="2362200"/>
            <a:ext cx="953" cy="2533650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5" name="Retângulo 14">
            <a:extLst>
              <a:ext uri="{FF2B5EF4-FFF2-40B4-BE49-F238E27FC236}">
                <a16:creationId xmlns:a16="http://schemas.microsoft.com/office/drawing/2014/main" id="{57F7CF69-31F6-4D2A-9F48-EAE459C90C07}"/>
              </a:ext>
            </a:extLst>
          </p:cNvPr>
          <p:cNvSpPr>
            <a:spLocks noGrp="1"/>
          </p:cNvSpPr>
          <p:nvPr/>
        </p:nvSpPr>
        <p:spPr>
          <a:xfrm>
            <a:off x="7124700" y="2209800"/>
            <a:ext cx="495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09CA77F-DA13-4577-B575-46A47CA1620E}"/>
              </a:ext>
            </a:extLst>
          </p:cNvPr>
          <p:cNvSpPr>
            <a:spLocks noGrp="1"/>
          </p:cNvSpPr>
          <p:nvPr/>
        </p:nvSpPr>
        <p:spPr>
          <a:xfrm>
            <a:off x="7124700" y="2857500"/>
            <a:ext cx="285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ORQUESTRAR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FCFEDAB5-19AC-4D62-A56C-5A590E781094}"/>
              </a:ext>
            </a:extLst>
          </p:cNvPr>
          <p:cNvSpPr>
            <a:spLocks noGrp="1"/>
          </p:cNvSpPr>
          <p:nvPr/>
        </p:nvSpPr>
        <p:spPr>
          <a:xfrm>
            <a:off x="7124700" y="3543300"/>
            <a:ext cx="281940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7000"/>
              </a:lnSpc>
              <a:buNone/>
              <a:def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Transformar reuniões, feedbacks e arquivos em tarefas e entregáveis.</a:t>
            </a:r>
          </a:p>
        </p:txBody>
      </p:sp>
      <p:pic>
        <p:nvPicPr>
          <p:cNvPr id="39" name="Imagem 3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886950" y="1428750"/>
            <a:ext cx="1390650" cy="1390650"/>
          </a:xfrm>
          <a:prstGeom prst="roundRect">
            <a:avLst>
              <a:gd name="adj" fmla="val 10959"/>
            </a:avLst>
          </a:prstGeom>
        </p:spPr>
      </p:pic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DC4D5C60-93D6-4290-B792-491818AECE76}"/>
              </a:ext>
            </a:extLst>
          </p:cNvPr>
          <p:cNvSpPr>
            <a:spLocks noGrp="1"/>
          </p:cNvSpPr>
          <p:nvPr/>
        </p:nvSpPr>
        <p:spPr>
          <a:xfrm>
            <a:off x="609600" y="5391150"/>
            <a:ext cx="10972800" cy="704850"/>
          </a:xfrm>
          <a:prstGeom prst="roundRect">
            <a:avLst>
              <a:gd name="adj" fmla="val 21622"/>
            </a:avLst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F3DE66A2-AC71-4F43-A271-9F7C22EBFBCF}"/>
              </a:ext>
            </a:extLst>
          </p:cNvPr>
          <p:cNvSpPr>
            <a:spLocks noGrp="1"/>
          </p:cNvSpPr>
          <p:nvPr/>
        </p:nvSpPr>
        <p:spPr>
          <a:xfrm>
            <a:off x="895350" y="5562600"/>
            <a:ext cx="1809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PRÓXIMA AULA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41744FF1-1B89-42E0-A55B-0677F26305B0}"/>
              </a:ext>
            </a:extLst>
          </p:cNvPr>
          <p:cNvSpPr>
            <a:spLocks noGrp="1"/>
          </p:cNvSpPr>
          <p:nvPr/>
        </p:nvSpPr>
        <p:spPr>
          <a:xfrm>
            <a:off x="895350" y="5810250"/>
            <a:ext cx="990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Agentes, automações e tarefas repetitivas com Codex — não percam!</a:t>
            </a:r>
          </a:p>
        </p:txBody>
      </p:sp>
    </p:spTree>
    <p:extLst>
      <p:ext uri="{BB962C8B-B14F-4D97-AF65-F5344CB8AC3E}">
        <p14:creationId xmlns:p14="http://schemas.microsoft.com/office/powerpoint/2010/main" val="2100503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84ECC7F-6413-493A-ABB6-56C942924F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7162D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791A375-A457-4B08-A642-998C776E20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4C01165-3D9C-45F3-B876-0879E5292386}"/>
              </a:ext>
            </a:extLst>
          </p:cNvPr>
          <p:cNvSpPr>
            <a:spLocks noGrp="1"/>
          </p:cNvSpPr>
          <p:nvPr/>
        </p:nvSpPr>
        <p:spPr>
          <a:xfrm>
            <a:off x="666750" y="5905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ACESSO AO ECOSSISTEMA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A5F02A9-D7B6-4051-98F3-EB881E95D95A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1257300" cy="83820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4400" y="1104900"/>
            <a:ext cx="647700" cy="64770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57CB090B-EF66-4D22-94D0-80A7687E154D}"/>
              </a:ext>
            </a:extLst>
          </p:cNvPr>
          <p:cNvSpPr>
            <a:spLocks noGrp="1"/>
          </p:cNvSpPr>
          <p:nvPr/>
        </p:nvSpPr>
        <p:spPr>
          <a:xfrm>
            <a:off x="666750" y="2133600"/>
            <a:ext cx="49530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TechSoup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50B09D0-E830-4916-B2DC-4AA77150C91A}"/>
              </a:ext>
            </a:extLst>
          </p:cNvPr>
          <p:cNvSpPr>
            <a:spLocks noGrp="1"/>
          </p:cNvSpPr>
          <p:nvPr/>
        </p:nvSpPr>
        <p:spPr>
          <a:xfrm>
            <a:off x="704850" y="3924300"/>
            <a:ext cx="4762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O catálogo muda por país. O método para verificar elegibilidade, taxa e renovação permanece.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8420FC9-4C52-44C4-8CF0-EE47C6CF6E56}"/>
              </a:ext>
            </a:extLst>
          </p:cNvPr>
          <p:cNvSpPr>
            <a:spLocks noGrp="1"/>
          </p:cNvSpPr>
          <p:nvPr/>
        </p:nvSpPr>
        <p:spPr>
          <a:xfrm>
            <a:off x="666750" y="609600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130218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 32">
            <a:extLst>
              <a:ext uri="{FF2B5EF4-FFF2-40B4-BE49-F238E27FC236}">
                <a16:creationId xmlns:a16="http://schemas.microsoft.com/office/drawing/2014/main" id="{F366F674-CF0B-4C79-B8D9-D045FAF15490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COMO FUNCIONA A TECHSOUP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C4CF962-C0B5-4C95-B793-D31FF41D7CDF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47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Cadastro parecido; elegibilidade diferente</a:t>
            </a:r>
          </a:p>
        </p:txBody>
      </p:sp>
      <p:cxnSp>
        <p:nvCxnSpPr>
          <p:cNvPr id="35" name="Conector de Seta Reta 34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E66A73F3-60E3-46E9-B22A-59F906ED8054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COMO FUNCIONA A TECHSOUP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0611C74-A251-4DC4-B883-F80050C0395A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F4CBED-718F-42CF-81B5-29B07476D0F3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781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A validação da ONG vem antes da regra específica de cada doador.</a:t>
            </a:r>
          </a:p>
        </p:txBody>
      </p:sp>
      <p:cxnSp>
        <p:nvCxnSpPr>
          <p:cNvPr id="39" name="Conector de Seta Reta 38"/>
          <p:cNvCxnSpPr/>
          <p:nvPr/>
        </p:nvCxnSpPr>
        <p:spPr>
          <a:xfrm>
            <a:off x="933450" y="3181350"/>
            <a:ext cx="10096500" cy="953"/>
          </a:xfrm>
          <a:prstGeom prst="straightConnector1">
            <a:avLst/>
          </a:prstGeom>
          <a:ln w="19050">
            <a:solidFill>
              <a:srgbClr val="101828"/>
            </a:solidFill>
            <a:prstDash val="solid"/>
          </a:ln>
        </p:spPr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C911B4F7-9E7D-45DE-9B21-2BDBC54E16AD}"/>
              </a:ext>
            </a:extLst>
          </p:cNvPr>
          <p:cNvSpPr>
            <a:spLocks noGrp="1"/>
          </p:cNvSpPr>
          <p:nvPr/>
        </p:nvSpPr>
        <p:spPr>
          <a:xfrm>
            <a:off x="838200" y="304800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03F1606-9C1A-4709-8D11-485668A6EEA5}"/>
              </a:ext>
            </a:extLst>
          </p:cNvPr>
          <p:cNvSpPr>
            <a:spLocks noGrp="1"/>
          </p:cNvSpPr>
          <p:nvPr/>
        </p:nvSpPr>
        <p:spPr>
          <a:xfrm>
            <a:off x="666750" y="23050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8DDC9C2-79BF-4B4E-A4A9-415E6475DF80}"/>
              </a:ext>
            </a:extLst>
          </p:cNvPr>
          <p:cNvSpPr>
            <a:spLocks noGrp="1"/>
          </p:cNvSpPr>
          <p:nvPr/>
        </p:nvSpPr>
        <p:spPr>
          <a:xfrm>
            <a:off x="666750" y="361950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Portal local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5A6038D-20FA-476E-8D56-2B31EE391D90}"/>
              </a:ext>
            </a:extLst>
          </p:cNvPr>
          <p:cNvSpPr>
            <a:spLocks noGrp="1"/>
          </p:cNvSpPr>
          <p:nvPr/>
        </p:nvSpPr>
        <p:spPr>
          <a:xfrm>
            <a:off x="666750" y="4114800"/>
            <a:ext cx="1619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escolha o país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1619A66-5D68-4A7E-9207-3FE989E0667C}"/>
              </a:ext>
            </a:extLst>
          </p:cNvPr>
          <p:cNvSpPr>
            <a:spLocks noGrp="1"/>
          </p:cNvSpPr>
          <p:nvPr/>
        </p:nvSpPr>
        <p:spPr>
          <a:xfrm>
            <a:off x="2705100" y="304800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5C11A13-45A5-4B12-9FF0-38B827ADFA35}"/>
              </a:ext>
            </a:extLst>
          </p:cNvPr>
          <p:cNvSpPr>
            <a:spLocks noGrp="1"/>
          </p:cNvSpPr>
          <p:nvPr/>
        </p:nvSpPr>
        <p:spPr>
          <a:xfrm>
            <a:off x="2533650" y="23050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FF038A4-D7C1-4D5B-8963-5D3CC27C04A6}"/>
              </a:ext>
            </a:extLst>
          </p:cNvPr>
          <p:cNvSpPr>
            <a:spLocks noGrp="1"/>
          </p:cNvSpPr>
          <p:nvPr/>
        </p:nvSpPr>
        <p:spPr>
          <a:xfrm>
            <a:off x="2533650" y="361950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Cadastro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7F24119-B6B9-4CAA-A71C-E9BFD0649066}"/>
              </a:ext>
            </a:extLst>
          </p:cNvPr>
          <p:cNvSpPr>
            <a:spLocks noGrp="1"/>
          </p:cNvSpPr>
          <p:nvPr/>
        </p:nvSpPr>
        <p:spPr>
          <a:xfrm>
            <a:off x="2533650" y="4114800"/>
            <a:ext cx="1619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dados jurídicos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888ADFC-10B1-4489-A60C-235B5782179C}"/>
              </a:ext>
            </a:extLst>
          </p:cNvPr>
          <p:cNvSpPr>
            <a:spLocks noGrp="1"/>
          </p:cNvSpPr>
          <p:nvPr/>
        </p:nvSpPr>
        <p:spPr>
          <a:xfrm>
            <a:off x="4572000" y="304800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1CB4A4E-9140-4086-9254-527FFECF5A50}"/>
              </a:ext>
            </a:extLst>
          </p:cNvPr>
          <p:cNvSpPr>
            <a:spLocks noGrp="1"/>
          </p:cNvSpPr>
          <p:nvPr/>
        </p:nvSpPr>
        <p:spPr>
          <a:xfrm>
            <a:off x="4400550" y="23050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F8C32246-F68E-484F-AD19-25BBAAC13D7C}"/>
              </a:ext>
            </a:extLst>
          </p:cNvPr>
          <p:cNvSpPr>
            <a:spLocks noGrp="1"/>
          </p:cNvSpPr>
          <p:nvPr/>
        </p:nvSpPr>
        <p:spPr>
          <a:xfrm>
            <a:off x="4400550" y="361950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Documentos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B07F5B5-1093-482F-8207-352AD37038BB}"/>
              </a:ext>
            </a:extLst>
          </p:cNvPr>
          <p:cNvSpPr>
            <a:spLocks noGrp="1"/>
          </p:cNvSpPr>
          <p:nvPr/>
        </p:nvSpPr>
        <p:spPr>
          <a:xfrm>
            <a:off x="4400550" y="4114800"/>
            <a:ext cx="1619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registro e estatuto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30DC4D9-4D1C-48AF-A557-D47C92583E2C}"/>
              </a:ext>
            </a:extLst>
          </p:cNvPr>
          <p:cNvSpPr>
            <a:spLocks noGrp="1"/>
          </p:cNvSpPr>
          <p:nvPr/>
        </p:nvSpPr>
        <p:spPr>
          <a:xfrm>
            <a:off x="6438900" y="304800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89AA3F2B-04CC-4EE8-8B85-4B2CF2AD2D0E}"/>
              </a:ext>
            </a:extLst>
          </p:cNvPr>
          <p:cNvSpPr>
            <a:spLocks noGrp="1"/>
          </p:cNvSpPr>
          <p:nvPr/>
        </p:nvSpPr>
        <p:spPr>
          <a:xfrm>
            <a:off x="6267450" y="23050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C47360C9-6926-4C9D-BAB9-BA575909577A}"/>
              </a:ext>
            </a:extLst>
          </p:cNvPr>
          <p:cNvSpPr>
            <a:spLocks noGrp="1"/>
          </p:cNvSpPr>
          <p:nvPr/>
        </p:nvSpPr>
        <p:spPr>
          <a:xfrm>
            <a:off x="6267450" y="361950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Validação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6652C48F-90C2-4E25-9C20-A3D9C9D0F439}"/>
              </a:ext>
            </a:extLst>
          </p:cNvPr>
          <p:cNvSpPr>
            <a:spLocks noGrp="1"/>
          </p:cNvSpPr>
          <p:nvPr/>
        </p:nvSpPr>
        <p:spPr>
          <a:xfrm>
            <a:off x="6267450" y="4114800"/>
            <a:ext cx="1619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entidade nonprofit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694C994-66E6-43D2-88DD-62EC5814A0E0}"/>
              </a:ext>
            </a:extLst>
          </p:cNvPr>
          <p:cNvSpPr>
            <a:spLocks noGrp="1"/>
          </p:cNvSpPr>
          <p:nvPr/>
        </p:nvSpPr>
        <p:spPr>
          <a:xfrm>
            <a:off x="8305800" y="3048000"/>
            <a:ext cx="266700" cy="2667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EC1AA1D8-A621-4C4F-9629-4B8F260A41C7}"/>
              </a:ext>
            </a:extLst>
          </p:cNvPr>
          <p:cNvSpPr>
            <a:spLocks noGrp="1"/>
          </p:cNvSpPr>
          <p:nvPr/>
        </p:nvSpPr>
        <p:spPr>
          <a:xfrm>
            <a:off x="8134350" y="23050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EDF26F16-12DB-4A83-ACAE-F25F601BC91A}"/>
              </a:ext>
            </a:extLst>
          </p:cNvPr>
          <p:cNvSpPr>
            <a:spLocks noGrp="1"/>
          </p:cNvSpPr>
          <p:nvPr/>
        </p:nvSpPr>
        <p:spPr>
          <a:xfrm>
            <a:off x="8134350" y="361950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Elegibilidade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61A908D2-26F2-4309-A262-FDDECA2D8F56}"/>
              </a:ext>
            </a:extLst>
          </p:cNvPr>
          <p:cNvSpPr>
            <a:spLocks noGrp="1"/>
          </p:cNvSpPr>
          <p:nvPr/>
        </p:nvSpPr>
        <p:spPr>
          <a:xfrm>
            <a:off x="8134350" y="4114800"/>
            <a:ext cx="1619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regra do fornecedor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B195B0E-9DEF-4FB3-950E-E3860FC0D64B}"/>
              </a:ext>
            </a:extLst>
          </p:cNvPr>
          <p:cNvSpPr>
            <a:spLocks noGrp="1"/>
          </p:cNvSpPr>
          <p:nvPr/>
        </p:nvSpPr>
        <p:spPr>
          <a:xfrm>
            <a:off x="10172700" y="3048000"/>
            <a:ext cx="266700" cy="266700"/>
          </a:xfrm>
          <a:prstGeom prst="ellipse">
            <a:avLst/>
          </a:prstGeom>
          <a:solidFill>
            <a:srgbClr val="FF7A66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38BEB385-A6B9-4F06-9685-18F0D6E37BB7}"/>
              </a:ext>
            </a:extLst>
          </p:cNvPr>
          <p:cNvSpPr>
            <a:spLocks noGrp="1"/>
          </p:cNvSpPr>
          <p:nvPr/>
        </p:nvSpPr>
        <p:spPr>
          <a:xfrm>
            <a:off x="10001250" y="2305050"/>
            <a:ext cx="533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82763663-F556-4947-ADF4-0E2B287DA056}"/>
              </a:ext>
            </a:extLst>
          </p:cNvPr>
          <p:cNvSpPr>
            <a:spLocks noGrp="1"/>
          </p:cNvSpPr>
          <p:nvPr/>
        </p:nvSpPr>
        <p:spPr>
          <a:xfrm>
            <a:off x="10001250" y="3619500"/>
            <a:ext cx="161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Pedido</a:t>
            </a:r>
          </a:p>
        </p:txBody>
      </p:sp>
      <p:sp>
        <p:nvSpPr>
          <p:cNvPr id="31" name="Retângulo 30">
            <a:extLst>
              <a:ext uri="{FF2B5EF4-FFF2-40B4-BE49-F238E27FC236}">
                <a16:creationId xmlns:a16="http://schemas.microsoft.com/office/drawing/2014/main" id="{D059CD58-B87E-4108-960C-77CF02719A38}"/>
              </a:ext>
            </a:extLst>
          </p:cNvPr>
          <p:cNvSpPr>
            <a:spLocks noGrp="1"/>
          </p:cNvSpPr>
          <p:nvPr/>
        </p:nvSpPr>
        <p:spPr>
          <a:xfrm>
            <a:off x="10001250" y="4114800"/>
            <a:ext cx="1619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taxa e ativação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EE4C709C-7555-4AD7-BB5F-DA1E321F8AE7}"/>
              </a:ext>
            </a:extLst>
          </p:cNvPr>
          <p:cNvSpPr>
            <a:spLocks noGrp="1"/>
          </p:cNvSpPr>
          <p:nvPr/>
        </p:nvSpPr>
        <p:spPr>
          <a:xfrm>
            <a:off x="2381250" y="5429250"/>
            <a:ext cx="7429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202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VALIDADA ≠ ELEGÍVEL PARA TODOS OS PRODUTOS</a:t>
            </a:r>
          </a:p>
        </p:txBody>
      </p:sp>
    </p:spTree>
    <p:extLst>
      <p:ext uri="{BB962C8B-B14F-4D97-AF65-F5344CB8AC3E}">
        <p14:creationId xmlns:p14="http://schemas.microsoft.com/office/powerpoint/2010/main" val="477628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41C2A642-4603-4D91-A5F1-8BEA99C109FA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TECHSOUP NA PRÁTICA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6E4083B-0CF1-418A-BC24-1BC182BA51A6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Chile: 177 ofertas no catálogo</a:t>
            </a:r>
          </a:p>
        </p:txBody>
      </p:sp>
      <p:cxnSp>
        <p:nvCxnSpPr>
          <p:cNvPr id="14" name="Conector de Seta Reta 13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62FA7FCD-EF97-4D76-9FD1-E1AD157E50DC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TECHSOUP NA PRÁTICA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845E25A-AAE6-4A8B-9247-F32A07167401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5926CA6-F466-4CF2-8402-5F195CCBFA14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2857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61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1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177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A30FD90-9916-42BD-AE30-D93D6A41AC67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2952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resultados na captura</a:t>
            </a:r>
          </a:p>
          <a:p>
            <a:pPr algn="l">
              <a:lnSpc>
                <a:spcPct val="112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 24/08/2026</a:t>
            </a:r>
          </a:p>
        </p:txBody>
      </p:sp>
      <p:cxnSp>
        <p:nvCxnSpPr>
          <p:cNvPr id="19" name="Conector de Seta Reta 18"/>
          <p:cNvCxnSpPr/>
          <p:nvPr/>
        </p:nvCxnSpPr>
        <p:spPr>
          <a:xfrm>
            <a:off x="609600" y="3790950"/>
            <a:ext cx="2571750" cy="953"/>
          </a:xfrm>
          <a:prstGeom prst="straightConnector1">
            <a:avLst/>
          </a:prstGeom>
          <a:ln w="38100">
            <a:solidFill>
              <a:srgbClr val="FF7A66"/>
            </a:solidFill>
            <a:prstDash val="solid"/>
          </a:ln>
        </p:spPr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58678ADE-BE71-404B-87BB-860FF5D54535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EXEMPLOS VISÍVEIS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3D62791-30DC-494E-9375-7E4A1F06D995}"/>
              </a:ext>
            </a:extLst>
          </p:cNvPr>
          <p:cNvSpPr>
            <a:spLocks noGrp="1"/>
          </p:cNvSpPr>
          <p:nvPr/>
        </p:nvSpPr>
        <p:spPr>
          <a:xfrm>
            <a:off x="609600" y="4476750"/>
            <a:ext cx="28575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Adobe Creative Cloud</a:t>
            </a:r>
          </a:p>
          <a:p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Tableau</a:t>
            </a:r>
          </a:p>
          <a:p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Bitdefender</a:t>
            </a:r>
          </a:p>
          <a:p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Zoner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rcRect l="2697" r="2697"/>
          <a:stretch>
            <a:fillRect/>
          </a:stretch>
        </p:blipFill>
        <p:spPr>
          <a:xfrm>
            <a:off x="4095750" y="1504950"/>
            <a:ext cx="7524750" cy="4476750"/>
          </a:xfrm>
          <a:prstGeom prst="roundRect">
            <a:avLst>
              <a:gd name="adj" fmla="val 3404"/>
            </a:avLst>
          </a:prstGeom>
        </p:spPr>
      </p:pic>
    </p:spTree>
    <p:extLst>
      <p:ext uri="{BB962C8B-B14F-4D97-AF65-F5344CB8AC3E}">
        <p14:creationId xmlns:p14="http://schemas.microsoft.com/office/powerpoint/2010/main" val="812853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F65CFC4F-DFBF-49CD-A313-C5765D039DE3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TECHSOUP NA PRÁTICA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8655D6B-8D6C-4B46-AC16-2B386F0A290F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Argentina: 173 ofertas no catálogo</a:t>
            </a:r>
          </a:p>
        </p:txBody>
      </p:sp>
      <p:cxnSp>
        <p:nvCxnSpPr>
          <p:cNvPr id="14" name="Conector de Seta Reta 13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C9815DC0-4C35-4972-9D6E-CA6D563E5155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TECHSOUP NA PRÁTICA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62A4E87-4381-42CC-8C70-7D17B54C869B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B4B87FA-CC3D-4A2B-92E2-B2395C1DDD19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2857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61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1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173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5B8D704-A2C5-467B-A8BA-84394BD5F0BF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2952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resultados na captura</a:t>
            </a:r>
          </a:p>
          <a:p>
            <a:pPr algn="l">
              <a:lnSpc>
                <a:spcPct val="112000"/>
              </a:lnSpc>
              <a:buNone/>
              <a:def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 24/08/2026</a:t>
            </a:r>
          </a:p>
        </p:txBody>
      </p:sp>
      <p:cxnSp>
        <p:nvCxnSpPr>
          <p:cNvPr id="19" name="Conector de Seta Reta 18"/>
          <p:cNvCxnSpPr/>
          <p:nvPr/>
        </p:nvCxnSpPr>
        <p:spPr>
          <a:xfrm>
            <a:off x="609600" y="3790950"/>
            <a:ext cx="2571750" cy="953"/>
          </a:xfrm>
          <a:prstGeom prst="straightConnector1">
            <a:avLst/>
          </a:prstGeom>
          <a:ln w="38100">
            <a:solidFill>
              <a:srgbClr val="2F6BFF"/>
            </a:solidFill>
            <a:prstDash val="solid"/>
          </a:ln>
        </p:spPr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D7AA4712-5C1B-45BF-B9C3-E722F033DB8F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PORTFÓLIO LOCAL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FD4F299-C4B1-4801-B38D-BEC913DB45D0}"/>
              </a:ext>
            </a:extLst>
          </p:cNvPr>
          <p:cNvSpPr>
            <a:spLocks noGrp="1"/>
          </p:cNvSpPr>
          <p:nvPr/>
        </p:nvSpPr>
        <p:spPr>
          <a:xfrm>
            <a:off x="609600" y="4476750"/>
            <a:ext cx="28575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Adobe</a:t>
            </a:r>
          </a:p>
          <a:p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Tableau</a:t>
            </a:r>
          </a:p>
          <a:p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Microsoft</a:t>
            </a:r>
          </a:p>
          <a:p>
            <a:pPr algn="l">
              <a:lnSpc>
                <a:spcPct val="120000"/>
              </a:lnSpc>
              <a:buNone/>
              <a:def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AWS e outros</a:t>
            </a: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rcRect l="2697" r="2697"/>
          <a:stretch>
            <a:fillRect/>
          </a:stretch>
        </p:blipFill>
        <p:spPr>
          <a:xfrm>
            <a:off x="4095750" y="1504950"/>
            <a:ext cx="7524750" cy="4476750"/>
          </a:xfrm>
          <a:prstGeom prst="roundRect">
            <a:avLst>
              <a:gd name="adj" fmla="val 3404"/>
            </a:avLst>
          </a:prstGeom>
        </p:spPr>
      </p:pic>
    </p:spTree>
    <p:extLst>
      <p:ext uri="{BB962C8B-B14F-4D97-AF65-F5344CB8AC3E}">
        <p14:creationId xmlns:p14="http://schemas.microsoft.com/office/powerpoint/2010/main" val="1296190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9817D77E-5551-4D5F-85B2-34EA450F1274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TAXA DE SERVIÇO E RENOVAÇÃO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D65569F-0E8A-400A-B09B-EDBFA08E412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Antes de comprar, leia quatro coisas</a:t>
            </a:r>
          </a:p>
        </p:txBody>
      </p:sp>
      <p:cxnSp>
        <p:nvCxnSpPr>
          <p:cNvPr id="24" name="Conector de Seta Reta 23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FA8C5E64-DCFB-4C0A-8203-CA60D2B8D7A0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TAXA DE SERVIÇO E RENOVAÇÃO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27F621B-BD6C-4330-90C6-770D0E569937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9FB0C8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3D039A2-2423-4A23-9296-8A125C1BE694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857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A811CDC-1799-4D0F-9B53-30F91317AD7B}"/>
              </a:ext>
            </a:extLst>
          </p:cNvPr>
          <p:cNvSpPr>
            <a:spLocks noGrp="1"/>
          </p:cNvSpPr>
          <p:nvPr/>
        </p:nvSpPr>
        <p:spPr>
          <a:xfrm>
            <a:off x="666750" y="2857500"/>
            <a:ext cx="2381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Elegibilidade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C2FD973-5F19-4107-BA30-92D4EFF7BC15}"/>
              </a:ext>
            </a:extLst>
          </p:cNvPr>
          <p:cNvSpPr>
            <a:spLocks noGrp="1"/>
          </p:cNvSpPr>
          <p:nvPr/>
        </p:nvSpPr>
        <p:spPr>
          <a:xfrm>
            <a:off x="666750" y="3848100"/>
            <a:ext cx="2381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rPr>
              <a:t>Missão, orçamento, país, tamanho e tipo jurídico.</a:t>
            </a:r>
          </a:p>
        </p:txBody>
      </p:sp>
      <p:cxnSp>
        <p:nvCxnSpPr>
          <p:cNvPr id="30" name="Conector de Seta Reta 29"/>
          <p:cNvCxnSpPr/>
          <p:nvPr/>
        </p:nvCxnSpPr>
        <p:spPr>
          <a:xfrm>
            <a:off x="3257550" y="1828800"/>
            <a:ext cx="953" cy="3257550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1A7A3910-331B-4555-88FE-92B40C929B02}"/>
              </a:ext>
            </a:extLst>
          </p:cNvPr>
          <p:cNvSpPr>
            <a:spLocks noGrp="1"/>
          </p:cNvSpPr>
          <p:nvPr/>
        </p:nvSpPr>
        <p:spPr>
          <a:xfrm>
            <a:off x="3486150" y="1809750"/>
            <a:ext cx="857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DF573F8-DBD4-4595-8EEC-BA01327EFB89}"/>
              </a:ext>
            </a:extLst>
          </p:cNvPr>
          <p:cNvSpPr>
            <a:spLocks noGrp="1"/>
          </p:cNvSpPr>
          <p:nvPr/>
        </p:nvSpPr>
        <p:spPr>
          <a:xfrm>
            <a:off x="3486150" y="2857500"/>
            <a:ext cx="2381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Taxa administrativa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D6DA55E-EFBA-490B-BD4E-0074F08B3793}"/>
              </a:ext>
            </a:extLst>
          </p:cNvPr>
          <p:cNvSpPr>
            <a:spLocks noGrp="1"/>
          </p:cNvSpPr>
          <p:nvPr/>
        </p:nvSpPr>
        <p:spPr>
          <a:xfrm>
            <a:off x="3486150" y="3848100"/>
            <a:ext cx="2381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rPr>
              <a:t>Valor cobrado pela TechSoup para operar a oferta.</a:t>
            </a:r>
          </a:p>
        </p:txBody>
      </p:sp>
      <p:cxnSp>
        <p:nvCxnSpPr>
          <p:cNvPr id="34" name="Conector de Seta Reta 33"/>
          <p:cNvCxnSpPr/>
          <p:nvPr/>
        </p:nvCxnSpPr>
        <p:spPr>
          <a:xfrm>
            <a:off x="6076950" y="1828800"/>
            <a:ext cx="953" cy="3257550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37B5B851-6D8C-4A3F-9DFF-A1CCE8AB9738}"/>
              </a:ext>
            </a:extLst>
          </p:cNvPr>
          <p:cNvSpPr>
            <a:spLocks noGrp="1"/>
          </p:cNvSpPr>
          <p:nvPr/>
        </p:nvSpPr>
        <p:spPr>
          <a:xfrm>
            <a:off x="6305550" y="1809750"/>
            <a:ext cx="857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942F78E-D8BD-473D-882F-13C9176830B4}"/>
              </a:ext>
            </a:extLst>
          </p:cNvPr>
          <p:cNvSpPr>
            <a:spLocks noGrp="1"/>
          </p:cNvSpPr>
          <p:nvPr/>
        </p:nvSpPr>
        <p:spPr>
          <a:xfrm>
            <a:off x="6305550" y="2857500"/>
            <a:ext cx="2381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Custo no fornecedor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45CDC72-4BA9-4FA2-9FDD-18256D61545A}"/>
              </a:ext>
            </a:extLst>
          </p:cNvPr>
          <p:cNvSpPr>
            <a:spLocks noGrp="1"/>
          </p:cNvSpPr>
          <p:nvPr/>
        </p:nvSpPr>
        <p:spPr>
          <a:xfrm>
            <a:off x="6305550" y="3848100"/>
            <a:ext cx="2381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rPr>
              <a:t>Acesso a desconto pode exigir outro pagamento.</a:t>
            </a:r>
          </a:p>
        </p:txBody>
      </p:sp>
      <p:cxnSp>
        <p:nvCxnSpPr>
          <p:cNvPr id="38" name="Conector de Seta Reta 37"/>
          <p:cNvCxnSpPr/>
          <p:nvPr/>
        </p:nvCxnSpPr>
        <p:spPr>
          <a:xfrm>
            <a:off x="8896350" y="1828800"/>
            <a:ext cx="953" cy="3257550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18" name="Retângulo 17">
            <a:extLst>
              <a:ext uri="{FF2B5EF4-FFF2-40B4-BE49-F238E27FC236}">
                <a16:creationId xmlns:a16="http://schemas.microsoft.com/office/drawing/2014/main" id="{3D96FF0B-8202-4C7D-A430-2CB1DCFD1D1B}"/>
              </a:ext>
            </a:extLst>
          </p:cNvPr>
          <p:cNvSpPr>
            <a:spLocks noGrp="1"/>
          </p:cNvSpPr>
          <p:nvPr/>
        </p:nvSpPr>
        <p:spPr>
          <a:xfrm>
            <a:off x="9124950" y="1809750"/>
            <a:ext cx="857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0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D2CAC9F-9A98-443F-8D37-870052FCBDFE}"/>
              </a:ext>
            </a:extLst>
          </p:cNvPr>
          <p:cNvSpPr>
            <a:spLocks noGrp="1"/>
          </p:cNvSpPr>
          <p:nvPr/>
        </p:nvSpPr>
        <p:spPr>
          <a:xfrm>
            <a:off x="9124950" y="2857500"/>
            <a:ext cx="2381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Prazo e renovação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160F85F-1CA9-40EC-9929-85CE56F6B3C6}"/>
              </a:ext>
            </a:extLst>
          </p:cNvPr>
          <p:cNvSpPr>
            <a:spLocks noGrp="1"/>
          </p:cNvSpPr>
          <p:nvPr/>
        </p:nvSpPr>
        <p:spPr>
          <a:xfrm>
            <a:off x="9124950" y="3848100"/>
            <a:ext cx="2381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BBCADB"/>
                </a:solidFill>
                <a:latin typeface="Helvetica Neue"/>
                <a:ea typeface="Helvetica Neue"/>
                <a:cs typeface="Helvetica Neue"/>
              </a:rPr>
              <a:t>Validade, limite anual, suporte e reembolso.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52FE292A-0981-4CCB-94C2-921908778031}"/>
              </a:ext>
            </a:extLst>
          </p:cNvPr>
          <p:cNvSpPr>
            <a:spLocks noGrp="1"/>
          </p:cNvSpPr>
          <p:nvPr/>
        </p:nvSpPr>
        <p:spPr>
          <a:xfrm>
            <a:off x="876300" y="5619750"/>
            <a:ext cx="10439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3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CANAIS MUDAM: Zoom migrou para Goodstack · Google e Azure são diretos · AWS continua via TechSoup</a:t>
            </a:r>
          </a:p>
        </p:txBody>
      </p:sp>
    </p:spTree>
    <p:extLst>
      <p:ext uri="{BB962C8B-B14F-4D97-AF65-F5344CB8AC3E}">
        <p14:creationId xmlns:p14="http://schemas.microsoft.com/office/powerpoint/2010/main" val="239873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500D0060-6634-49C3-B6C3-44E20C9865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FF7A66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5FF98A1-55DE-4213-BBA2-815E9052299F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4191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CRM PARA O TERCEIRO SETOR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67467" y="1162050"/>
            <a:ext cx="1198766" cy="8382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A3C949E-1E43-44DF-97AF-4563F3853967}"/>
              </a:ext>
            </a:extLst>
          </p:cNvPr>
          <p:cNvSpPr>
            <a:spLocks noGrp="1"/>
          </p:cNvSpPr>
          <p:nvPr/>
        </p:nvSpPr>
        <p:spPr>
          <a:xfrm>
            <a:off x="666750" y="2400300"/>
            <a:ext cx="5334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Salesforce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1C32866-172B-4C49-9911-9A986FC0EF46}"/>
              </a:ext>
            </a:extLst>
          </p:cNvPr>
          <p:cNvSpPr>
            <a:spLocks noGrp="1"/>
          </p:cNvSpPr>
          <p:nvPr/>
        </p:nvSpPr>
        <p:spPr>
          <a:xfrm>
            <a:off x="704850" y="3524250"/>
            <a:ext cx="5143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202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 i="0">
                <a:solidFill>
                  <a:srgbClr val="D3DEEC"/>
                </a:solidFill>
                <a:latin typeface="Helvetica Neue"/>
                <a:ea typeface="Helvetica Neue"/>
                <a:cs typeface="Helvetica Neue"/>
              </a:rPr>
              <a:t>10 licenças gratuitas não substituem gestão, processo e conhecimento de CRM.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239000" y="1190625"/>
            <a:ext cx="3905250" cy="3905250"/>
          </a:xfrm>
          <a:prstGeom prst="roundRect">
            <a:avLst>
              <a:gd name="adj" fmla="val 3902"/>
            </a:avLst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FBD7B64-352D-4D91-B008-DEDE2FDC2260}"/>
              </a:ext>
            </a:extLst>
          </p:cNvPr>
          <p:cNvSpPr>
            <a:spLocks noGrp="1"/>
          </p:cNvSpPr>
          <p:nvPr/>
        </p:nvSpPr>
        <p:spPr>
          <a:xfrm>
            <a:off x="666750" y="609600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8FA4BF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073526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97972192-D2F5-4826-BA6D-E60AB40D7928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SALESFORCE POWER OF US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8E4F380-3F7A-4187-9287-3209754B39E1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O CRM organiza relacionamentos — se houver dono</a:t>
            </a:r>
          </a:p>
        </p:txBody>
      </p:sp>
      <p:cxnSp>
        <p:nvCxnSpPr>
          <p:cNvPr id="26" name="Conector de Seta Reta 25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93093E95-C3AD-41E8-A7E8-3AF32AB03066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SALESFORCE POWER OF US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3FC6829-9BE4-4A76-8992-5142D67B459F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23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ADEA395-9051-495F-B9E0-8C6C029BD5CB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2667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780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0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3906E57-9C3B-4696-95C2-04B9D5C4F896}"/>
              </a:ext>
            </a:extLst>
          </p:cNvPr>
          <p:cNvSpPr>
            <a:spLocks noGrp="1"/>
          </p:cNvSpPr>
          <p:nvPr/>
        </p:nvSpPr>
        <p:spPr>
          <a:xfrm>
            <a:off x="609600" y="2743200"/>
            <a:ext cx="2952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licenças Enterprise</a:t>
            </a:r>
          </a:p>
          <a:p>
            <a:pPr algn="l">
              <a:lnSpc>
                <a:spcPct val="104000"/>
              </a:lnSpc>
              <a:buNone/>
              <a:def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doadas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456E1FF-14B7-4E7E-936C-61BAC85BD641}"/>
              </a:ext>
            </a:extLst>
          </p:cNvPr>
          <p:cNvSpPr>
            <a:spLocks noGrp="1"/>
          </p:cNvSpPr>
          <p:nvPr/>
        </p:nvSpPr>
        <p:spPr>
          <a:xfrm>
            <a:off x="609600" y="3981450"/>
            <a:ext cx="3143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Escolha o pacote Agentforce Nonprofit ou Sales &amp; Service no Power of Us.</a:t>
            </a:r>
          </a:p>
        </p:txBody>
      </p:sp>
      <p:cxnSp>
        <p:nvCxnSpPr>
          <p:cNvPr id="32" name="Conector de Seta Reta 31"/>
          <p:cNvCxnSpPr/>
          <p:nvPr/>
        </p:nvCxnSpPr>
        <p:spPr>
          <a:xfrm>
            <a:off x="4095750" y="1676400"/>
            <a:ext cx="953" cy="3714750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99920A9A-AABE-478E-9070-7023CB039EC2}"/>
              </a:ext>
            </a:extLst>
          </p:cNvPr>
          <p:cNvSpPr>
            <a:spLocks noGrp="1"/>
          </p:cNvSpPr>
          <p:nvPr/>
        </p:nvSpPr>
        <p:spPr>
          <a:xfrm>
            <a:off x="4705350" y="16954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Doações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D3FEABA-623E-4827-B6A8-8153FABBCF70}"/>
              </a:ext>
            </a:extLst>
          </p:cNvPr>
          <p:cNvSpPr>
            <a:spLocks noGrp="1"/>
          </p:cNvSpPr>
          <p:nvPr/>
        </p:nvSpPr>
        <p:spPr>
          <a:xfrm>
            <a:off x="6705600" y="1714500"/>
            <a:ext cx="44005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relacionamento, campanhas e histórico</a:t>
            </a:r>
          </a:p>
        </p:txBody>
      </p:sp>
      <p:cxnSp>
        <p:nvCxnSpPr>
          <p:cNvPr id="35" name="Conector de Seta Reta 34"/>
          <p:cNvCxnSpPr/>
          <p:nvPr/>
        </p:nvCxnSpPr>
        <p:spPr>
          <a:xfrm>
            <a:off x="4705350" y="2343150"/>
            <a:ext cx="6400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3" name="Retângulo 12">
            <a:extLst>
              <a:ext uri="{FF2B5EF4-FFF2-40B4-BE49-F238E27FC236}">
                <a16:creationId xmlns:a16="http://schemas.microsoft.com/office/drawing/2014/main" id="{0B96A189-700A-485C-AAB0-8EAA244629B2}"/>
              </a:ext>
            </a:extLst>
          </p:cNvPr>
          <p:cNvSpPr>
            <a:spLocks noGrp="1"/>
          </p:cNvSpPr>
          <p:nvPr/>
        </p:nvSpPr>
        <p:spPr>
          <a:xfrm>
            <a:off x="4705350" y="25908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Voluntários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677F66B-ABE3-4475-9D0E-E3A7C06CAD80}"/>
              </a:ext>
            </a:extLst>
          </p:cNvPr>
          <p:cNvSpPr>
            <a:spLocks noGrp="1"/>
          </p:cNvSpPr>
          <p:nvPr/>
        </p:nvSpPr>
        <p:spPr>
          <a:xfrm>
            <a:off x="6705600" y="2609850"/>
            <a:ext cx="44005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perfis, disponibilidade e engajamento</a:t>
            </a:r>
          </a:p>
        </p:txBody>
      </p:sp>
      <p:cxnSp>
        <p:nvCxnSpPr>
          <p:cNvPr id="38" name="Conector de Seta Reta 37"/>
          <p:cNvCxnSpPr/>
          <p:nvPr/>
        </p:nvCxnSpPr>
        <p:spPr>
          <a:xfrm>
            <a:off x="4705350" y="3238500"/>
            <a:ext cx="6400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6" name="Retângulo 15">
            <a:extLst>
              <a:ext uri="{FF2B5EF4-FFF2-40B4-BE49-F238E27FC236}">
                <a16:creationId xmlns:a16="http://schemas.microsoft.com/office/drawing/2014/main" id="{AB090EC1-4516-4889-9EC0-94CE34C93DCB}"/>
              </a:ext>
            </a:extLst>
          </p:cNvPr>
          <p:cNvSpPr>
            <a:spLocks noGrp="1"/>
          </p:cNvSpPr>
          <p:nvPr/>
        </p:nvSpPr>
        <p:spPr>
          <a:xfrm>
            <a:off x="4705350" y="34861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Programas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7E65B308-CE7D-410E-B53D-645C40CB06F0}"/>
              </a:ext>
            </a:extLst>
          </p:cNvPr>
          <p:cNvSpPr>
            <a:spLocks noGrp="1"/>
          </p:cNvSpPr>
          <p:nvPr/>
        </p:nvSpPr>
        <p:spPr>
          <a:xfrm>
            <a:off x="6705600" y="3505200"/>
            <a:ext cx="44005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beneficiários, serviços e resultados</a:t>
            </a:r>
          </a:p>
        </p:txBody>
      </p:sp>
      <p:cxnSp>
        <p:nvCxnSpPr>
          <p:cNvPr id="41" name="Conector de Seta Reta 40"/>
          <p:cNvCxnSpPr/>
          <p:nvPr/>
        </p:nvCxnSpPr>
        <p:spPr>
          <a:xfrm>
            <a:off x="4705350" y="4133850"/>
            <a:ext cx="6400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6CB1B9B8-16BB-4FF7-9E7B-3691A00C838C}"/>
              </a:ext>
            </a:extLst>
          </p:cNvPr>
          <p:cNvSpPr>
            <a:spLocks noGrp="1"/>
          </p:cNvSpPr>
          <p:nvPr/>
        </p:nvSpPr>
        <p:spPr>
          <a:xfrm>
            <a:off x="4705350" y="43815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Relatórios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32C87A3B-E51D-4404-8AF1-9DF8BC7190DF}"/>
              </a:ext>
            </a:extLst>
          </p:cNvPr>
          <p:cNvSpPr>
            <a:spLocks noGrp="1"/>
          </p:cNvSpPr>
          <p:nvPr/>
        </p:nvSpPr>
        <p:spPr>
          <a:xfrm>
            <a:off x="6705600" y="4400550"/>
            <a:ext cx="44005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dados confiáveis para gestão e prestação de contas</a:t>
            </a:r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CDC1978F-0528-4B69-9FC0-4DC5E83E127D}"/>
              </a:ext>
            </a:extLst>
          </p:cNvPr>
          <p:cNvSpPr>
            <a:spLocks noGrp="1"/>
          </p:cNvSpPr>
          <p:nvPr/>
        </p:nvSpPr>
        <p:spPr>
          <a:xfrm>
            <a:off x="4705350" y="5372100"/>
            <a:ext cx="6400800" cy="571500"/>
          </a:xfrm>
          <a:prstGeom prst="roundRect">
            <a:avLst>
              <a:gd name="adj" fmla="val 20000"/>
            </a:avLst>
          </a:prstGeom>
          <a:solidFill>
            <a:srgbClr val="E8F4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F5106C24-FFBF-4FDC-B485-E2EAADE91077}"/>
              </a:ext>
            </a:extLst>
          </p:cNvPr>
          <p:cNvSpPr>
            <a:spLocks noGrp="1"/>
          </p:cNvSpPr>
          <p:nvPr/>
        </p:nvSpPr>
        <p:spPr>
          <a:xfrm>
            <a:off x="4953000" y="5543550"/>
            <a:ext cx="590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3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Impact Exchange: voluntariado especializado para projetos curtos e não críticos.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E73509EA-8E6D-48DC-AC00-761A66750A85}"/>
              </a:ext>
            </a:extLst>
          </p:cNvPr>
          <p:cNvSpPr>
            <a:spLocks noGrp="1"/>
          </p:cNvSpPr>
          <p:nvPr/>
        </p:nvSpPr>
        <p:spPr>
          <a:xfrm>
            <a:off x="609600" y="5886450"/>
            <a:ext cx="3429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0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TENHA UM RESPONSÁVEL DE NEGÓCIO + ADMIN/ESPECIALISTA EM CRM</a:t>
            </a:r>
          </a:p>
        </p:txBody>
      </p:sp>
    </p:spTree>
    <p:extLst>
      <p:ext uri="{BB962C8B-B14F-4D97-AF65-F5344CB8AC3E}">
        <p14:creationId xmlns:p14="http://schemas.microsoft.com/office/powerpoint/2010/main" val="831621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>
            <a:extLst>
              <a:ext uri="{FF2B5EF4-FFF2-40B4-BE49-F238E27FC236}">
                <a16:creationId xmlns:a16="http://schemas.microsoft.com/office/drawing/2014/main" id="{BAECBD69-714A-43F8-B306-5B6AF1C74031}"/>
              </a:ext>
            </a:extLst>
          </p:cNvPr>
          <p:cNvSpPr>
            <a:spLocks noGrp="1"/>
          </p:cNvSpPr>
          <p:nvPr/>
        </p:nvSpPr>
        <p:spPr>
          <a:xfrm>
            <a:off x="609600" y="34290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PRÓXIMO PASSO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96A213F-1E7E-4F8F-A19D-BC8E90F59BFA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57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8000"/>
              </a:lnSpc>
              <a:buNone/>
              <a:def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Em 30 dias, monte uma base digital</a:t>
            </a:r>
          </a:p>
        </p:txBody>
      </p:sp>
      <p:cxnSp>
        <p:nvCxnSpPr>
          <p:cNvPr id="28" name="Conector de Seta Reta 27"/>
          <p:cNvCxnSpPr/>
          <p:nvPr/>
        </p:nvCxnSpPr>
        <p:spPr>
          <a:xfrm>
            <a:off x="609600" y="6429375"/>
            <a:ext cx="10972800" cy="953"/>
          </a:xfrm>
          <a:prstGeom prst="straightConnector1">
            <a:avLst/>
          </a:prstGeom>
          <a:ln w="9525">
            <a:solidFill>
              <a:srgbClr val="CCD4E0"/>
            </a:solidFill>
            <a:prstDash val="solid"/>
          </a:ln>
        </p:spPr>
      </p:cxnSp>
      <p:sp>
        <p:nvSpPr>
          <p:cNvPr id="4" name="Retângulo 3">
            <a:extLst>
              <a:ext uri="{FF2B5EF4-FFF2-40B4-BE49-F238E27FC236}">
                <a16:creationId xmlns:a16="http://schemas.microsoft.com/office/drawing/2014/main" id="{04D10C95-5FA4-47FC-A662-1C707AB1C723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PRÓXIMO PASSO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E75C0B1-14E4-4B99-8744-4AF8F51569A8}"/>
              </a:ext>
            </a:extLst>
          </p:cNvPr>
          <p:cNvSpPr>
            <a:spLocks noGrp="1"/>
          </p:cNvSpPr>
          <p:nvPr/>
        </p:nvSpPr>
        <p:spPr>
          <a:xfrm>
            <a:off x="11125200" y="65151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24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7AA1CDE-8B3F-4DA9-B09E-73E50CCE27CF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800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 i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Não tente ativar tudo. Priorize a dor, prove valor e crie governança.</a:t>
            </a:r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77500" y="1466850"/>
            <a:ext cx="876300" cy="876300"/>
          </a:xfrm>
          <a:prstGeom prst="roundRect">
            <a:avLst>
              <a:gd name="adj" fmla="val 17391"/>
            </a:avLst>
          </a:prstGeom>
        </p:spPr>
      </p:pic>
      <p:cxnSp>
        <p:nvCxnSpPr>
          <p:cNvPr id="33" name="Conector de Seta Reta 32"/>
          <p:cNvCxnSpPr/>
          <p:nvPr/>
        </p:nvCxnSpPr>
        <p:spPr>
          <a:xfrm>
            <a:off x="1066800" y="3295650"/>
            <a:ext cx="9906000" cy="953"/>
          </a:xfrm>
          <a:prstGeom prst="straightConnector1">
            <a:avLst/>
          </a:prstGeom>
          <a:ln w="19050">
            <a:solidFill>
              <a:srgbClr val="101828"/>
            </a:solidFill>
            <a:prstDash val="solid"/>
          </a:ln>
        </p:spPr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6CC199BD-6D16-47AF-B2B0-04F43D18952E}"/>
              </a:ext>
            </a:extLst>
          </p:cNvPr>
          <p:cNvSpPr>
            <a:spLocks noGrp="1"/>
          </p:cNvSpPr>
          <p:nvPr/>
        </p:nvSpPr>
        <p:spPr>
          <a:xfrm>
            <a:off x="609600" y="23431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SEMANA 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D0B1DEC-4FC6-4ACF-868F-C45C3E6FAF01}"/>
              </a:ext>
            </a:extLst>
          </p:cNvPr>
          <p:cNvSpPr>
            <a:spLocks noGrp="1"/>
          </p:cNvSpPr>
          <p:nvPr/>
        </p:nvSpPr>
        <p:spPr>
          <a:xfrm>
            <a:off x="876300" y="3143250"/>
            <a:ext cx="304800" cy="3048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0CDF90F-D9FA-4E12-8055-AACA0CECB94A}"/>
              </a:ext>
            </a:extLst>
          </p:cNvPr>
          <p:cNvSpPr>
            <a:spLocks noGrp="1"/>
          </p:cNvSpPr>
          <p:nvPr/>
        </p:nvSpPr>
        <p:spPr>
          <a:xfrm>
            <a:off x="609600" y="38290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INVENTÁRIO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E073174-0C0B-432B-9326-29278D626A21}"/>
              </a:ext>
            </a:extLst>
          </p:cNvPr>
          <p:cNvSpPr>
            <a:spLocks noGrp="1"/>
          </p:cNvSpPr>
          <p:nvPr/>
        </p:nvSpPr>
        <p:spPr>
          <a:xfrm>
            <a:off x="609600" y="4438650"/>
            <a:ext cx="2381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Contas, domínios, sites, licenças, custos e responsáveis.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3AF12C9-9978-477F-A00F-C4E544D3579A}"/>
              </a:ext>
            </a:extLst>
          </p:cNvPr>
          <p:cNvSpPr>
            <a:spLocks noGrp="1"/>
          </p:cNvSpPr>
          <p:nvPr/>
        </p:nvSpPr>
        <p:spPr>
          <a:xfrm>
            <a:off x="3448050" y="23431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SEMANA 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5B24B7-AF77-4532-9BF7-B4D340E92000}"/>
              </a:ext>
            </a:extLst>
          </p:cNvPr>
          <p:cNvSpPr>
            <a:spLocks noGrp="1"/>
          </p:cNvSpPr>
          <p:nvPr/>
        </p:nvSpPr>
        <p:spPr>
          <a:xfrm>
            <a:off x="3714750" y="3143250"/>
            <a:ext cx="304800" cy="3048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03AB3D79-C118-44AB-8465-8A919D6AB644}"/>
              </a:ext>
            </a:extLst>
          </p:cNvPr>
          <p:cNvSpPr>
            <a:spLocks noGrp="1"/>
          </p:cNvSpPr>
          <p:nvPr/>
        </p:nvSpPr>
        <p:spPr>
          <a:xfrm>
            <a:off x="3448050" y="38290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VALIDAÇÃO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7D8B96B-7993-4657-9E26-016BF6B8A44B}"/>
              </a:ext>
            </a:extLst>
          </p:cNvPr>
          <p:cNvSpPr>
            <a:spLocks noGrp="1"/>
          </p:cNvSpPr>
          <p:nvPr/>
        </p:nvSpPr>
        <p:spPr>
          <a:xfrm>
            <a:off x="3448050" y="4438650"/>
            <a:ext cx="2381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Google, Microsoft, TechSoup e Salesforce — conforme prioridade.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A6909C3-683F-4B1E-B7A0-AF560F91A23C}"/>
              </a:ext>
            </a:extLst>
          </p:cNvPr>
          <p:cNvSpPr>
            <a:spLocks noGrp="1"/>
          </p:cNvSpPr>
          <p:nvPr/>
        </p:nvSpPr>
        <p:spPr>
          <a:xfrm>
            <a:off x="6286500" y="23431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SEMANA 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5E29C0B-1333-4E73-931A-CD00313BAF05}"/>
              </a:ext>
            </a:extLst>
          </p:cNvPr>
          <p:cNvSpPr>
            <a:spLocks noGrp="1"/>
          </p:cNvSpPr>
          <p:nvPr/>
        </p:nvSpPr>
        <p:spPr>
          <a:xfrm>
            <a:off x="6553200" y="3143250"/>
            <a:ext cx="304800" cy="304800"/>
          </a:xfrm>
          <a:prstGeom prst="ellipse">
            <a:avLst/>
          </a:prstGeom>
          <a:solidFill>
            <a:srgbClr val="2F6BFF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DD29A00-2872-4B5C-81C5-216362BB7FE4}"/>
              </a:ext>
            </a:extLst>
          </p:cNvPr>
          <p:cNvSpPr>
            <a:spLocks noGrp="1"/>
          </p:cNvSpPr>
          <p:nvPr/>
        </p:nvSpPr>
        <p:spPr>
          <a:xfrm>
            <a:off x="6286500" y="38290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PILOTO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AF7F800-088F-4E21-8D61-E7677B21DBC6}"/>
              </a:ext>
            </a:extLst>
          </p:cNvPr>
          <p:cNvSpPr>
            <a:spLocks noGrp="1"/>
          </p:cNvSpPr>
          <p:nvPr/>
        </p:nvSpPr>
        <p:spPr>
          <a:xfrm>
            <a:off x="6286500" y="4438650"/>
            <a:ext cx="2381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Um Drive compartilhado, workload cloud ou fluxo de CRM.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C12C679-A0BA-47C1-BC35-54426AECFD0E}"/>
              </a:ext>
            </a:extLst>
          </p:cNvPr>
          <p:cNvSpPr>
            <a:spLocks noGrp="1"/>
          </p:cNvSpPr>
          <p:nvPr/>
        </p:nvSpPr>
        <p:spPr>
          <a:xfrm>
            <a:off x="9124950" y="23431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2F6BFF"/>
                </a:solidFill>
                <a:latin typeface="Helvetica Neue"/>
                <a:ea typeface="Helvetica Neue"/>
                <a:cs typeface="Helvetica Neue"/>
              </a:rPr>
              <a:t>SEMANA 4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7F9CC8F-143B-49D5-BFB6-2FE752CECDDE}"/>
              </a:ext>
            </a:extLst>
          </p:cNvPr>
          <p:cNvSpPr>
            <a:spLocks noGrp="1"/>
          </p:cNvSpPr>
          <p:nvPr/>
        </p:nvSpPr>
        <p:spPr>
          <a:xfrm>
            <a:off x="9391650" y="3143250"/>
            <a:ext cx="304800" cy="304800"/>
          </a:xfrm>
          <a:prstGeom prst="ellipse">
            <a:avLst/>
          </a:prstGeom>
          <a:solidFill>
            <a:srgbClr val="FF7A66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BE13DC2-D93C-47F5-A3ED-8CDBD04BF3CD}"/>
              </a:ext>
            </a:extLst>
          </p:cNvPr>
          <p:cNvSpPr>
            <a:spLocks noGrp="1"/>
          </p:cNvSpPr>
          <p:nvPr/>
        </p:nvSpPr>
        <p:spPr>
          <a:xfrm>
            <a:off x="9124950" y="38290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GOVERNANÇA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234597E-6EF9-47A5-80C4-652E56EE31D4}"/>
              </a:ext>
            </a:extLst>
          </p:cNvPr>
          <p:cNvSpPr>
            <a:spLocks noGrp="1"/>
          </p:cNvSpPr>
          <p:nvPr/>
        </p:nvSpPr>
        <p:spPr>
          <a:xfrm>
            <a:off x="9124950" y="4438650"/>
            <a:ext cx="2381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 i="0">
                <a:solidFill>
                  <a:srgbClr val="344054"/>
                </a:solidFill>
                <a:latin typeface="Helvetica Neue"/>
                <a:ea typeface="Helvetica Neue"/>
                <a:cs typeface="Helvetica Neue"/>
              </a:rPr>
              <a:t>MFA, grupos, backup, alertas, donos e treinamento.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1F8A0E3-D826-49C0-9E2E-4C45992B1ACA}"/>
              </a:ext>
            </a:extLst>
          </p:cNvPr>
          <p:cNvSpPr>
            <a:spLocks noGrp="1"/>
          </p:cNvSpPr>
          <p:nvPr/>
        </p:nvSpPr>
        <p:spPr>
          <a:xfrm>
            <a:off x="2190750" y="58674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6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FF7A66"/>
                </a:solidFill>
                <a:latin typeface="Helvetica Neue"/>
                <a:ea typeface="Helvetica Neue"/>
                <a:cs typeface="Helvetica Neue"/>
              </a:rPr>
              <a:t>SUCESSO = ECONOMIA + ADOÇÃO + SEGURANÇA + CONTINUIDADE</a:t>
            </a:r>
          </a:p>
        </p:txBody>
      </p:sp>
    </p:spTree>
    <p:extLst>
      <p:ext uri="{BB962C8B-B14F-4D97-AF65-F5344CB8AC3E}">
        <p14:creationId xmlns:p14="http://schemas.microsoft.com/office/powerpoint/2010/main" val="2106392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C53ACD6-3510-4D29-946D-69E69B5780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858000" cy="6858000"/>
          </a:xfrm>
          <a:prstGeom prst="rect">
            <a:avLst/>
          </a:prstGeom>
          <a:solidFill>
            <a:srgbClr val="07162D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AED6AA2-97ED-445D-8EAA-8AABEFC6F3D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rgbClr val="FF7A66"/>
          </a:solidFill>
          <a:ln w="0">
            <a:noFill/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3C61C57-F69B-4E32-A5B4-E101E7E87898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4953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5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55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Dúvidas?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9A21B3A-2614-4A3F-AAA9-0F45A5FAF683}"/>
              </a:ext>
            </a:extLst>
          </p:cNvPr>
          <p:cNvSpPr>
            <a:spLocks noGrp="1"/>
          </p:cNvSpPr>
          <p:nvPr/>
        </p:nvSpPr>
        <p:spPr>
          <a:xfrm>
            <a:off x="723900" y="2152650"/>
            <a:ext cx="5143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2025" b="0" i="0">
                <a:solidFill>
                  <a:srgbClr val="C7D5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 i="0">
                <a:solidFill>
                  <a:srgbClr val="C7D5E5"/>
                </a:solidFill>
                <a:latin typeface="Helvetica Neue"/>
                <a:ea typeface="Helvetica Neue"/>
                <a:cs typeface="Helvetica Neue"/>
              </a:rPr>
              <a:t>Vamos transformar benefícios em capacidade para a missão.</a:t>
            </a:r>
          </a:p>
        </p:txBody>
      </p:sp>
      <p:cxnSp>
        <p:nvCxnSpPr>
          <p:cNvPr id="18" name="Conector de Seta Reta 17"/>
          <p:cNvCxnSpPr/>
          <p:nvPr/>
        </p:nvCxnSpPr>
        <p:spPr>
          <a:xfrm>
            <a:off x="723900" y="3448050"/>
            <a:ext cx="4762500" cy="953"/>
          </a:xfrm>
          <a:prstGeom prst="straightConnector1">
            <a:avLst/>
          </a:prstGeom>
          <a:ln w="9525">
            <a:solidFill>
              <a:srgbClr val="38506F"/>
            </a:solidFill>
            <a:prstDash val="solid"/>
          </a:ln>
        </p:spPr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C0644CAA-769B-45FA-A308-3BAC9F7FD324}"/>
              </a:ext>
            </a:extLst>
          </p:cNvPr>
          <p:cNvSpPr>
            <a:spLocks noGrp="1"/>
          </p:cNvSpPr>
          <p:nvPr/>
        </p:nvSpPr>
        <p:spPr>
          <a:xfrm>
            <a:off x="723900" y="39243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12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50D5E8"/>
                </a:solidFill>
                <a:latin typeface="Helvetica Neue"/>
                <a:ea typeface="Helvetica Neue"/>
                <a:cs typeface="Helvetica Neue"/>
              </a:rPr>
              <a:t>CARLOS COLON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3821287-C984-4047-9616-BF2D02740B39}"/>
              </a:ext>
            </a:extLst>
          </p:cNvPr>
          <p:cNvSpPr>
            <a:spLocks noGrp="1"/>
          </p:cNvSpPr>
          <p:nvPr/>
        </p:nvSpPr>
        <p:spPr>
          <a:xfrm>
            <a:off x="723900" y="440055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hlinkClick r:id="rId4"/>
              </a:rPr>
              <a:t>carlos@abrale.org.br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23900" y="5105400"/>
            <a:ext cx="495300" cy="4953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396AB44E-946D-4238-AD37-6F629A30FA19}"/>
              </a:ext>
            </a:extLst>
          </p:cNvPr>
          <p:cNvSpPr>
            <a:spLocks noGrp="1"/>
          </p:cNvSpPr>
          <p:nvPr/>
        </p:nvSpPr>
        <p:spPr>
          <a:xfrm>
            <a:off x="1428750" y="521970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hlinkClick r:id="rId6"/>
              </a:rPr>
              <a:t>linkedin.com/in/carlos-colon-53672247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067800" y="4495800"/>
            <a:ext cx="1524000" cy="1524000"/>
          </a:xfrm>
          <a:prstGeom prst="ellipse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73313403-93E3-4E9C-B3A5-B8657540C176}"/>
              </a:ext>
            </a:extLst>
          </p:cNvPr>
          <p:cNvSpPr>
            <a:spLocks noGrp="1"/>
          </p:cNvSpPr>
          <p:nvPr/>
        </p:nvSpPr>
        <p:spPr>
          <a:xfrm>
            <a:off x="9429750" y="6153150"/>
            <a:ext cx="114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1350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57535663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2711</Words>
  <Application>Microsoft Macintosh PowerPoint</Application>
  <DocSecurity>0</DocSecurity>
  <PresentationFormat>Widescreen</PresentationFormat>
  <Paragraphs>450</Paragraphs>
  <Slides>25</Slides>
  <Notes>25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8" baseType="lpstr">
      <vt:lpstr>Calibri</vt:lpstr>
      <vt:lpstr>Helvetica Neue</vt:lpstr>
      <vt:lpstr>ChatGPT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Carlos Colon</cp:lastModifiedBy>
  <cp:revision>1</cp:revision>
  <dcterms:created xsi:type="dcterms:W3CDTF">2026-08-25T02:54:14Z</dcterms:created>
  <dcterms:modified xsi:type="dcterms:W3CDTF">2026-08-25T03:03:48Z</dcterms:modified>
</cp:coreProperties>
</file>