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6e00860128f4eb9" /><Relationship Type="http://schemas.openxmlformats.org/officeDocument/2006/relationships/extended-properties" Target="/docProps/app.xml" Id="Rce83b3c351b94df1" /><Relationship Type="http://schemas.openxmlformats.org/officeDocument/2006/relationships/officeDocument" Target="/ppt/presentation.xml" Id="Rbfe59b0b676447f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485e33106b04298"/>
  </p:sldMasterIdLst>
  <p:notesMasterIdLst>
    <p:notesMasterId xmlns:r="http://schemas.openxmlformats.org/officeDocument/2006/relationships" r:id="R9c12ee6720c2418c"/>
  </p:notesMasterIdLst>
  <p:sldIdLst>
    <p:sldId xmlns:r="http://schemas.openxmlformats.org/officeDocument/2006/relationships" id="256" r:id="Rb5384effc31f412b"/>
    <p:sldId xmlns:r="http://schemas.openxmlformats.org/officeDocument/2006/relationships" id="257" r:id="R62a4eb8b5094414e"/>
    <p:sldId xmlns:r="http://schemas.openxmlformats.org/officeDocument/2006/relationships" id="258" r:id="Rdc2d6c86c4f64b41"/>
    <p:sldId xmlns:r="http://schemas.openxmlformats.org/officeDocument/2006/relationships" id="259" r:id="R187f8b2646a74c2e"/>
    <p:sldId xmlns:r="http://schemas.openxmlformats.org/officeDocument/2006/relationships" id="260" r:id="Recfce2de80774030"/>
    <p:sldId xmlns:r="http://schemas.openxmlformats.org/officeDocument/2006/relationships" id="261" r:id="Ra0dc90420e85480b"/>
    <p:sldId xmlns:r="http://schemas.openxmlformats.org/officeDocument/2006/relationships" id="262" r:id="R04668e76cb8d4602"/>
    <p:sldId xmlns:r="http://schemas.openxmlformats.org/officeDocument/2006/relationships" id="263" r:id="R1b39915a13dc4f8a"/>
    <p:sldId xmlns:r="http://schemas.openxmlformats.org/officeDocument/2006/relationships" id="264" r:id="R98eb105cced34d74"/>
    <p:sldId xmlns:r="http://schemas.openxmlformats.org/officeDocument/2006/relationships" id="265" r:id="R11c59d7acf8d4a7f"/>
    <p:sldId xmlns:r="http://schemas.openxmlformats.org/officeDocument/2006/relationships" id="266" r:id="Ra3a211c391c64332"/>
    <p:sldId xmlns:r="http://schemas.openxmlformats.org/officeDocument/2006/relationships" id="267" r:id="R64cea16e17ff492e"/>
    <p:sldId xmlns:r="http://schemas.openxmlformats.org/officeDocument/2006/relationships" id="268" r:id="Rd904345ad0654192"/>
    <p:sldId xmlns:r="http://schemas.openxmlformats.org/officeDocument/2006/relationships" id="269" r:id="Red4898fa12e94e95"/>
    <p:sldId xmlns:r="http://schemas.openxmlformats.org/officeDocument/2006/relationships" id="270" r:id="R3c5e93408e4240ac"/>
    <p:sldId xmlns:r="http://schemas.openxmlformats.org/officeDocument/2006/relationships" id="271" r:id="Rf4b18b25a46749dd"/>
    <p:sldId xmlns:r="http://schemas.openxmlformats.org/officeDocument/2006/relationships" id="272" r:id="R11f45325460c4dc1"/>
    <p:sldId xmlns:r="http://schemas.openxmlformats.org/officeDocument/2006/relationships" id="273" r:id="R1aae801f4d4246ad"/>
    <p:sldId xmlns:r="http://schemas.openxmlformats.org/officeDocument/2006/relationships" id="274" r:id="R4009fc5d04a94494"/>
    <p:sldId xmlns:r="http://schemas.openxmlformats.org/officeDocument/2006/relationships" id="275" r:id="R666f786395654636"/>
    <p:sldId xmlns:r="http://schemas.openxmlformats.org/officeDocument/2006/relationships" id="276" r:id="Reee94b36ffca4151"/>
    <p:sldId xmlns:r="http://schemas.openxmlformats.org/officeDocument/2006/relationships" id="277" r:id="R0ccfe84bbd2e4bcf"/>
    <p:sldId xmlns:r="http://schemas.openxmlformats.org/officeDocument/2006/relationships" id="278" r:id="Re9034795217f4c4e"/>
    <p:sldId xmlns:r="http://schemas.openxmlformats.org/officeDocument/2006/relationships" id="279" r:id="R2d2e39bcd46e4fb5"/>
    <p:sldId xmlns:r="http://schemas.openxmlformats.org/officeDocument/2006/relationships" id="280" r:id="Rd6d8b74c60aa4d2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936d240b3f2422e" /><Relationship Type="http://schemas.openxmlformats.org/officeDocument/2006/relationships/slideMaster" Target="/ppt/slideMasters/slideMaster1.xml" Id="Rc485e33106b04298" /><Relationship Type="http://schemas.openxmlformats.org/officeDocument/2006/relationships/notesMaster" Target="/ppt/notesMasters/notesMaster1.xml" Id="R9c12ee6720c2418c" /><Relationship Type="http://schemas.openxmlformats.org/officeDocument/2006/relationships/presProps" Target="/ppt/presProps.xml" Id="Ref747a78b7184ef0" /><Relationship Type="http://schemas.openxmlformats.org/officeDocument/2006/relationships/viewProps" Target="/ppt/viewProps.xml" Id="Rb9258968f07c4085" /><Relationship Type="http://schemas.openxmlformats.org/officeDocument/2006/relationships/tableStyles" Target="/ppt/tableStyles.xml" Id="Re5c53be1ed014d80" /><Relationship Type="http://schemas.openxmlformats.org/officeDocument/2006/relationships/slide" Target="/ppt/slides/slide1.xml" Id="Rb5384effc31f412b" /><Relationship Type="http://schemas.openxmlformats.org/officeDocument/2006/relationships/slide" Target="/ppt/slides/slide2.xml" Id="R62a4eb8b5094414e" /><Relationship Type="http://schemas.openxmlformats.org/officeDocument/2006/relationships/slide" Target="/ppt/slides/slide3.xml" Id="Rdc2d6c86c4f64b41" /><Relationship Type="http://schemas.openxmlformats.org/officeDocument/2006/relationships/slide" Target="/ppt/slides/slide4.xml" Id="R187f8b2646a74c2e" /><Relationship Type="http://schemas.openxmlformats.org/officeDocument/2006/relationships/slide" Target="/ppt/slides/slide5.xml" Id="Recfce2de80774030" /><Relationship Type="http://schemas.openxmlformats.org/officeDocument/2006/relationships/slide" Target="/ppt/slides/slide6.xml" Id="Ra0dc90420e85480b" /><Relationship Type="http://schemas.openxmlformats.org/officeDocument/2006/relationships/slide" Target="/ppt/slides/slide7.xml" Id="R04668e76cb8d4602" /><Relationship Type="http://schemas.openxmlformats.org/officeDocument/2006/relationships/slide" Target="/ppt/slides/slide8.xml" Id="R1b39915a13dc4f8a" /><Relationship Type="http://schemas.openxmlformats.org/officeDocument/2006/relationships/slide" Target="/ppt/slides/slide9.xml" Id="R98eb105cced34d74" /><Relationship Type="http://schemas.openxmlformats.org/officeDocument/2006/relationships/slide" Target="/ppt/slides/slide10.xml" Id="R11c59d7acf8d4a7f" /><Relationship Type="http://schemas.openxmlformats.org/officeDocument/2006/relationships/slide" Target="/ppt/slides/slide11.xml" Id="Ra3a211c391c64332" /><Relationship Type="http://schemas.openxmlformats.org/officeDocument/2006/relationships/slide" Target="/ppt/slides/slide12.xml" Id="R64cea16e17ff492e" /><Relationship Type="http://schemas.openxmlformats.org/officeDocument/2006/relationships/slide" Target="/ppt/slides/slide13.xml" Id="Rd904345ad0654192" /><Relationship Type="http://schemas.openxmlformats.org/officeDocument/2006/relationships/slide" Target="/ppt/slides/slide14.xml" Id="Red4898fa12e94e95" /><Relationship Type="http://schemas.openxmlformats.org/officeDocument/2006/relationships/slide" Target="/ppt/slides/slide15.xml" Id="R3c5e93408e4240ac" /><Relationship Type="http://schemas.openxmlformats.org/officeDocument/2006/relationships/slide" Target="/ppt/slides/slide16.xml" Id="Rf4b18b25a46749dd" /><Relationship Type="http://schemas.openxmlformats.org/officeDocument/2006/relationships/slide" Target="/ppt/slides/slide17.xml" Id="R11f45325460c4dc1" /><Relationship Type="http://schemas.openxmlformats.org/officeDocument/2006/relationships/slide" Target="/ppt/slides/slide18.xml" Id="R1aae801f4d4246ad" /><Relationship Type="http://schemas.openxmlformats.org/officeDocument/2006/relationships/slide" Target="/ppt/slides/slide19.xml" Id="R4009fc5d04a94494" /><Relationship Type="http://schemas.openxmlformats.org/officeDocument/2006/relationships/slide" Target="/ppt/slides/slide20.xml" Id="R666f786395654636" /><Relationship Type="http://schemas.openxmlformats.org/officeDocument/2006/relationships/slide" Target="/ppt/slides/slide21.xml" Id="Reee94b36ffca4151" /><Relationship Type="http://schemas.openxmlformats.org/officeDocument/2006/relationships/slide" Target="/ppt/slides/slide22.xml" Id="R0ccfe84bbd2e4bcf" /><Relationship Type="http://schemas.openxmlformats.org/officeDocument/2006/relationships/slide" Target="/ppt/slides/slide23.xml" Id="Re9034795217f4c4e" /><Relationship Type="http://schemas.openxmlformats.org/officeDocument/2006/relationships/slide" Target="/ppt/slides/slide24.xml" Id="R2d2e39bcd46e4fb5" /><Relationship Type="http://schemas.openxmlformats.org/officeDocument/2006/relationships/slide" Target="/ppt/slides/slide25.xml" Id="Rd6d8b74c60aa4d2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8cdb67263a5400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977a7bedef14302" /><Relationship Type="http://schemas.openxmlformats.org/officeDocument/2006/relationships/notesMaster" Target="/ppt/notesMasters/notesMaster1.xml" Id="R62fa384be23041b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6be172ea7514335" /><Relationship Type="http://schemas.openxmlformats.org/officeDocument/2006/relationships/notesMaster" Target="/ppt/notesMasters/notesMaster1.xml" Id="R247d5a4c505f438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4d752e4406b4fbf" /><Relationship Type="http://schemas.openxmlformats.org/officeDocument/2006/relationships/notesMaster" Target="/ppt/notesMasters/notesMaster1.xml" Id="R2b779dfc1c45460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d9075629c604203" /><Relationship Type="http://schemas.openxmlformats.org/officeDocument/2006/relationships/notesMaster" Target="/ppt/notesMasters/notesMaster1.xml" Id="R38d3a790d6fa40f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2fd85eb62224a99" /><Relationship Type="http://schemas.openxmlformats.org/officeDocument/2006/relationships/notesMaster" Target="/ppt/notesMasters/notesMaster1.xml" Id="Ra55048d986dc416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07bd11c46094126" /><Relationship Type="http://schemas.openxmlformats.org/officeDocument/2006/relationships/notesMaster" Target="/ppt/notesMasters/notesMaster1.xml" Id="R4ca8b07f88ee4d2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67b482ee9aa489b" /><Relationship Type="http://schemas.openxmlformats.org/officeDocument/2006/relationships/notesMaster" Target="/ppt/notesMasters/notesMaster1.xml" Id="R3be527af7e31464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9ec8e4b939c41a7" /><Relationship Type="http://schemas.openxmlformats.org/officeDocument/2006/relationships/notesMaster" Target="/ppt/notesMasters/notesMaster1.xml" Id="Raae389645f2149e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0dc0112d8254ad5" /><Relationship Type="http://schemas.openxmlformats.org/officeDocument/2006/relationships/notesMaster" Target="/ppt/notesMasters/notesMaster1.xml" Id="R4923ba3e9052437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0a169f7b87244db" /><Relationship Type="http://schemas.openxmlformats.org/officeDocument/2006/relationships/notesMaster" Target="/ppt/notesMasters/notesMaster1.xml" Id="R531d88dc432840d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6b073db6c8c4835" /><Relationship Type="http://schemas.openxmlformats.org/officeDocument/2006/relationships/notesMaster" Target="/ppt/notesMasters/notesMaster1.xml" Id="Rce4740181b14454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671b7e540d6404b" /><Relationship Type="http://schemas.openxmlformats.org/officeDocument/2006/relationships/notesMaster" Target="/ppt/notesMasters/notesMaster1.xml" Id="R1044ae8b06fb451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5fdd9fd482b47b1" /><Relationship Type="http://schemas.openxmlformats.org/officeDocument/2006/relationships/notesMaster" Target="/ppt/notesMasters/notesMaster1.xml" Id="R8e7f6cea841a4a7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d635f0d0650477b" /><Relationship Type="http://schemas.openxmlformats.org/officeDocument/2006/relationships/notesMaster" Target="/ppt/notesMasters/notesMaster1.xml" Id="R6cf6de5bd0964ca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70177d7bcdc4f3a" /><Relationship Type="http://schemas.openxmlformats.org/officeDocument/2006/relationships/notesMaster" Target="/ppt/notesMasters/notesMaster1.xml" Id="R6dd72e8d39284e6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e8c002345f949bb" /><Relationship Type="http://schemas.openxmlformats.org/officeDocument/2006/relationships/notesMaster" Target="/ppt/notesMasters/notesMaster1.xml" Id="R4ed75f50b9a7456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a97dc5ae17d4f67" /><Relationship Type="http://schemas.openxmlformats.org/officeDocument/2006/relationships/notesMaster" Target="/ppt/notesMasters/notesMaster1.xml" Id="Rf805bed053d0400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7d39e7899fc4097" /><Relationship Type="http://schemas.openxmlformats.org/officeDocument/2006/relationships/notesMaster" Target="/ppt/notesMasters/notesMaster1.xml" Id="R5f93f40f4f3f473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8f1794573c042b2" /><Relationship Type="http://schemas.openxmlformats.org/officeDocument/2006/relationships/notesMaster" Target="/ppt/notesMasters/notesMaster1.xml" Id="Rcfe4688632504d7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dea0cff0a0845df" /><Relationship Type="http://schemas.openxmlformats.org/officeDocument/2006/relationships/notesMaster" Target="/ppt/notesMasters/notesMaster1.xml" Id="R54cc256cb1d0410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7d2fca6efbc4672" /><Relationship Type="http://schemas.openxmlformats.org/officeDocument/2006/relationships/notesMaster" Target="/ppt/notesMasters/notesMaster1.xml" Id="Rdd603d8e02f248a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a32c4027e564786" /><Relationship Type="http://schemas.openxmlformats.org/officeDocument/2006/relationships/notesMaster" Target="/ppt/notesMasters/notesMaster1.xml" Id="R00fa37c5dc5941f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92e9087c17b4e2f" /><Relationship Type="http://schemas.openxmlformats.org/officeDocument/2006/relationships/notesMaster" Target="/ppt/notesMasters/notesMaster1.xml" Id="R0df444655f754d0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48d6679242d4dc0" /><Relationship Type="http://schemas.openxmlformats.org/officeDocument/2006/relationships/notesMaster" Target="/ppt/notesMasters/notesMaster1.xml" Id="R8f84d6a3919d488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429b900aeb64399" /><Relationship Type="http://schemas.openxmlformats.org/officeDocument/2006/relationships/notesMaster" Target="/ppt/notesMasters/notesMaster1.xml" Id="R146bd622d02f4be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Comience conectando la tecnología con la misión: el objetivo no es coleccionar descuentos, sino transformar beneficios en capacidad para servir mejor.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Visual generado con IA usando OpenAI ImageGen, 2026-08-24: hero-latin-america.png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Haga una presentación breve. Conecte la experiencia de Abrale con el uso práctico de las ofertas que se mostrarán.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Retrato proporcionado por el usuario: /Users/carloscolon/Desktop/carlos.jpg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este aviso para evitar promesas universales. Oriente a la audiencia a confirmar país, entidad, producto y renovación.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Ícono de gobernanza de cristal generado con OpenAI ImageGen, 2026-08-24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Explique que los programas usan canales diferentes. La validación de TechSoup no sustituye la regla del donante.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Google for Nonprofits: https://www.google.com/nonprofits/</a:t>
            </a:r>
          </a:p>
          <a:p xmlns:a="http://schemas.openxmlformats.org/drawingml/2006/main">
            <a:r>
              <a:t>- Microsoft for Nonprofits: https://www.microsoft.com/nonprofits/</a:t>
            </a:r>
          </a:p>
          <a:p xmlns:a="http://schemas.openxmlformats.org/drawingml/2006/main">
            <a:r>
              <a:t>- Programa de créditos de AWS para organizaciones sin fines de lucro: https://aws.amazon.com/government-education/nonprofits/nonprofit-credit-program/</a:t>
            </a:r>
          </a:p>
          <a:p xmlns:a="http://schemas.openxmlformats.org/drawingml/2006/main">
            <a:r>
              <a:t>- Salesforce Power of Us: https://help.salesforce.com/s/articleView?id=000385150&amp;language=en_US&amp;type=1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Una base operativa completa — y gratuita — para colaborar, organizarse y dar continuidad.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Imagen editorial de colaboración generada con OpenAI ImageGen, 2026-08-24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Sustituya la idea de ilimitado por cifras concretas: 100 TB de almacenamiento compartido, hasta 2.000 usuarios y Meet para 150 participantes.</a:t>
            </a:r>
          </a:p>
          <a:p xmlns:a="http://schemas.openxmlformats.org/drawingml/2006/main">
            <a:r>
              <a:t>Destaque que la base incluye Gmail, Drive, Docs, Sheets, Slides, Calendar, AppSheet Core y la aplicación Gemini.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Google Workspace for Nonprofits: https://support.google.com/nonprofits/answer/2858465?hl=en</a:t>
            </a:r>
          </a:p>
          <a:p xmlns:a="http://schemas.openxmlformats.org/drawingml/2006/main">
            <a:r>
              <a:t>- Límites de Google Meet: https://support.google.com/nonprofits/answer/15503706?hl=en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Muestre el ejemplo real de Abrale. La continuidad institucional es más importante que simplemente tener espacio de almacenamiento.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Captura de Drive proporcionada por el usuario</a:t>
            </a:r>
          </a:p>
          <a:p xmlns:a="http://schemas.openxmlformats.org/drawingml/2006/main">
            <a:r>
              <a:t>- Propiedad de las unidades compartidas: https://support.google.com/a/users/answer/7212025?hl=en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esta secuencia para mostrar que la suite conecta captación, organización, colaboración, coordinación y comunicación.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Centro de aprendizaje de Google Workspace: https://support.google.com/a/users/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Muestre Business Basic como puerta de entrada gratuita y Premium como opción para escritorio y seguridad.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Ofertas de Microsoft para organizaciones sin fines de lucro: https://www.microsoft.com/nonprofits/offers-for-nonprofits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Crédito en la nube para sacar el hosting, los sistemas y los datos del presupuesto — con gobernanza.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Visual de infraestructura en la nube generado con OpenAI ImageGen, 2026-08-24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La ONG recibe un crédito anual. Active alertas, supervise el consumo y renueve antes del vencimiento.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Donación anual de Azure: https://learn.microsoft.com/en-us/industry/nonprofit/microsoft-for-nonprofits/nonprofit-offerings-products</a:t>
            </a:r>
          </a:p>
          <a:p xmlns:a="http://schemas.openxmlformats.org/drawingml/2006/main">
            <a:r>
              <a:t>- Guía de activación: https://learn.microsoft.com/en-us/industry/nonprofit/microsoft-for-nonprofits/claim-activate-nonprofit-azure-grant</a:t>
            </a:r>
          </a:p>
          <a:p xmlns:a="http://schemas.openxmlformats.org/drawingml/2006/main">
            <a:r>
              <a:t>- Ícono de nube generado con OpenAI ImageGen, 2026-08-24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Evite decir que una VM siempre es mejor. La nube ofrece control, pero transfiere responsabilidades de seguridad y operación.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Oferta de Azure para organizaciones sin fines de lucro: https://www.microsoft.com/en-us/nonprofits/azure</a:t>
            </a:r>
          </a:p>
          <a:p xmlns:a="http://schemas.openxmlformats.org/drawingml/2006/main">
            <a:r>
              <a:t>- Logotipos de proveedores obtenidos de SimpleIcons, Iconify y material de patrocinadores de WordCamp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 el proceso: registro en el portal local, validación, tarifa administrativa y recepción del código de AWS.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Programa de créditos de AWS para organizaciones sin fines de lucro: https://aws.amazon.com/government-education/nonprofits/nonprofit-credit-program/</a:t>
            </a:r>
          </a:p>
          <a:p xmlns:a="http://schemas.openxmlformats.org/drawingml/2006/main">
            <a:r>
              <a:t>- Niveles y tarifas de AWS en TechSoup: https://page.techsoup.org/amazon-web-services-for-nonprofits</a:t>
            </a:r>
          </a:p>
          <a:p xmlns:a="http://schemas.openxmlformats.org/drawingml/2006/main">
            <a:r>
              <a:t>- Captura realizada el 2026-08-24 en https://www.techsoup.cl/product-catalog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Los planes para ONG reducen el costo. Los agentes convierten contexto y herramientas en entregables revisables.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Visual de agentes centrados en las personas generado con OpenAI ImageGen, 2026-08-24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Corrija la expectativa del 50%. OpenAI y Anthropic publican condiciones diferentes según el producto y el plan.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Precios de OpenAI para organizaciones sin fines de lucro: https://help.openai.com/en/articles/9359041-do-you-offer-nonprofit-pricing</a:t>
            </a:r>
          </a:p>
          <a:p xmlns:a="http://schemas.openxmlformats.org/drawingml/2006/main">
            <a:r>
              <a:t>- Claude for Nonprofits: https://www.anthropic.com/news/claude-for-nonprofits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Muestre ejemplos concretos de agentes. Refuerce que la revisión humana y la trazabilidad siguen siendo esenciales.</a:t>
            </a:r>
          </a:p>
          <a:p xmlns:a="http://schemas.openxmlformats.org/drawingml/2006/main">
            <a:r>
              <a:t>Use el pie como enlace con la próxima clase.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Documentación de Codex: https://developers.openai.com/</a:t>
            </a:r>
          </a:p>
          <a:p xmlns:a="http://schemas.openxmlformats.org/drawingml/2006/main">
            <a:r>
              <a:t>- Ícono de agente generado con OpenAI ImageGen, 2026-08-24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El catálogo cambia según el país. El método para verificar elegibilidad, tarifa y renovación permanece.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Visual del ecosistema tecnológico para ONG generado con OpenAI ImageGen, 2026-08-24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El registro confirma la entidad. Después, cada donante aplica sus propias reglas de misión, tamaño, presupuesto y ubicación.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Preguntas frecuentes de TechSoup Argentina: https://argentina.techsoup.global/frequently-asked-questions-es</a:t>
            </a:r>
          </a:p>
          <a:p xmlns:a="http://schemas.openxmlformats.org/drawingml/2006/main">
            <a:r>
              <a:t>- Proceso de solicitud en TechSoup: https://support.techsoup.org/hc/en-us/articles/27265058082203-How-do-I-access-or-request-nonprofit-offers</a:t>
            </a:r>
          </a:p>
          <a:p xmlns:a="http://schemas.openxmlformats.org/drawingml/2006/main">
            <a:r>
              <a:t>- Ícono de beneficio generado con OpenAI ImageGen, 2026-08-24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Muestre que el catálogo es local y concreto. El número puede cambiar; la forma de evaluar cada oferta permanece.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Captura realizada el 2026-08-24 en https://www.techsoup.cl/product-catalog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Catálogos similares no implican precios, moneda y criterios idénticos.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Captura realizada el 2026-08-24 en https://argentina.techsoup.global/product-catalog</a:t>
            </a:r>
          </a:p>
          <a:p xmlns:a="http://schemas.openxmlformats.org/drawingml/2006/main">
            <a:r>
              <a:t>- Preguntas frecuentes de TechSoup Argentina: https://argentina.techsoup.global/frequently-asked-questions-es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La tarifa administrativa no es necesariamente el precio final. Explique también que los canales pueden cambiar.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Información de ofertas de TechSoup: https://support.techsoup.org/hc/en-us/articles/24064331705115-How-to-find-products-and-services-and-review-offer-Information-on-TechSoup</a:t>
            </a:r>
          </a:p>
          <a:p xmlns:a="http://schemas.openxmlformats.org/drawingml/2006/main">
            <a:r>
              <a:t>- Transición de Zoom para organizaciones sin fines de lucro: https://support.zoom.com/hc/es/article?id=zm_kb&amp;sysparm_article=KB0081810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la apertura para separar licenciamiento de implementación: el software se dona, pero el proyecto sigue exigiendo liderazgo y conocimiento.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Salesforce Power of Us: https://help.salesforce.com/s/articleView?id=000385150&amp;language=en_US&amp;type=1</a:t>
            </a:r>
          </a:p>
          <a:p xmlns:a="http://schemas.openxmlformats.org/drawingml/2006/main">
            <a:r>
              <a:t>- Ícono de CRM generado con OpenAI ImageGen, 2026-08-24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Explique que un CRM exige procesos, modelo de datos, migración, capacitación y administración continua.</a:t>
            </a:r>
          </a:p>
          <a:p xmlns:a="http://schemas.openxmlformats.org/drawingml/2006/main">
            <a:r>
              <a:t>Impact Exchange ayuda en proyectos cortos; no sustituye el soporte ni el liderazgo interno.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Solicitud y paquetes de Power of Us: https://help.salesforce.com/s/articleView?id=000385150&amp;language=en_US&amp;type=1</a:t>
            </a:r>
          </a:p>
          <a:p xmlns:a="http://schemas.openxmlformats.org/drawingml/2006/main">
            <a:r>
              <a:t>- Programa pro bono: https://trailhead.salesforce.com/content/learn/modules/pro-bono-basics-for-nonprofits-and-educational-institutions/discover-pro-bonos-potential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Cierre con un plan ejecutable: inventario, validaciones, piloto y gobernanza.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Plan sintetizado a partir de la orientación sobre incorporación y gobernanza de proveedores citada a lo largo de la presentación.</a:t>
            </a:r>
          </a:p>
          <a:p xmlns:a="http://schemas.openxmlformats.org/drawingml/2006/main">
            <a:r>
              <a:t>- Ícono de gobernanza generado con OpenAI ImageGen, 2026-08-24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Abra el espacio para preguntas. Invite a cada persona a indicar su país, tipo de ONG y mayor costo tecnológico para orientar el canal de verificación.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Datos de contacto proporcionados por el usuario.</a:t>
            </a:r>
          </a:p>
          <a:p xmlns:a="http://schemas.openxmlformats.org/drawingml/2006/main">
            <a:r>
              <a:t>- Visual generado con IA usando OpenAI ImageGen, 2026-08-24: hero-latin-america.png</a:t>
            </a:r>
          </a:p>
          <a:p xmlns:a="http://schemas.openxmlformats.org/drawingml/2006/main">
            <a:r>
              <a:t>- Retrato proporcionado por el usuario.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af0c93461f4cf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64812b2b57845f3" /><Relationship Type="http://schemas.openxmlformats.org/officeDocument/2006/relationships/slideLayout" Target="/ppt/slideLayouts/slideLayout1.xml" Id="Ra192e77241d944d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192e77241d944d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2712602ab34c4f" /><Relationship Type="http://schemas.openxmlformats.org/officeDocument/2006/relationships/image" Target="/ppt/media/image.png" Id="R47e762af6dba4d36" /><Relationship Type="http://schemas.openxmlformats.org/officeDocument/2006/relationships/notesSlide" Target="/ppt/notesSlides/notesSlide1.xml" Id="Red0799264ed346c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675dae84684d1a" /><Relationship Type="http://schemas.openxmlformats.org/officeDocument/2006/relationships/image" Target="/ppt/media/image.jpeg" Id="R39a48d091604440c" /><Relationship Type="http://schemas.openxmlformats.org/officeDocument/2006/relationships/notesSlide" Target="/ppt/notesSlides/notesSlide2.xml" Id="R1934002eee11446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ce056cb6464318" /><Relationship Type="http://schemas.openxmlformats.org/officeDocument/2006/relationships/image" Target="/ppt/media/image2.png" Id="R8d228d1302454a35" /><Relationship Type="http://schemas.openxmlformats.org/officeDocument/2006/relationships/notesSlide" Target="/ppt/notesSlides/notesSlide3.xml" Id="R761e2da85eff4e2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0ffe76b818462e" /><Relationship Type="http://schemas.openxmlformats.org/officeDocument/2006/relationships/image" Target="/ppt/media/image3.png" Id="Rf77e29832c134e3a" /><Relationship Type="http://schemas.openxmlformats.org/officeDocument/2006/relationships/image" Target="/ppt/media/image4.png" Id="R9789f499c3e3497d" /><Relationship Type="http://schemas.openxmlformats.org/officeDocument/2006/relationships/image" Target="/ppt/media/image5.png" Id="Ra0eb22cbef8d4a62" /><Relationship Type="http://schemas.openxmlformats.org/officeDocument/2006/relationships/image" Target="/ppt/media/image6.png" Id="Re64083e2de594b36" /><Relationship Type="http://schemas.openxmlformats.org/officeDocument/2006/relationships/notesSlide" Target="/ppt/notesSlides/notesSlide4.xml" Id="R1e918294792c41b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13d42c7a0843b9" /><Relationship Type="http://schemas.openxmlformats.org/officeDocument/2006/relationships/image" Target="/ppt/media/image7.png" Id="R9362901ae3b9498f" /><Relationship Type="http://schemas.openxmlformats.org/officeDocument/2006/relationships/image" Target="/ppt/media/image3.png" Id="R7244852a468043c5" /><Relationship Type="http://schemas.openxmlformats.org/officeDocument/2006/relationships/notesSlide" Target="/ppt/notesSlides/notesSlide5.xml" Id="Rcb17ba6f2bfc4f5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fc9feef9a14a0b" /><Relationship Type="http://schemas.openxmlformats.org/officeDocument/2006/relationships/image" Target="/ppt/media/image8.png" Id="R5a502cfe26bc481d" /><Relationship Type="http://schemas.openxmlformats.org/officeDocument/2006/relationships/image" Target="/ppt/media/image9.png" Id="Rba8827fa89ef4fc8" /><Relationship Type="http://schemas.openxmlformats.org/officeDocument/2006/relationships/image" Target="/ppt/media/image10.png" Id="Rbeba5543847b4505" /><Relationship Type="http://schemas.openxmlformats.org/officeDocument/2006/relationships/image" Target="/ppt/media/image3.png" Id="Re48285b618524a5e" /><Relationship Type="http://schemas.openxmlformats.org/officeDocument/2006/relationships/notesSlide" Target="/ppt/notesSlides/notesSlide6.xml" Id="R140841ae6412457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b849fddc524e6b" /><Relationship Type="http://schemas.openxmlformats.org/officeDocument/2006/relationships/image" Target="/ppt/media/image11.png" Id="Rc913954d49fa42b0" /><Relationship Type="http://schemas.openxmlformats.org/officeDocument/2006/relationships/image" Target="/ppt/media/image9.png" Id="Re16f3f92a3284934" /><Relationship Type="http://schemas.openxmlformats.org/officeDocument/2006/relationships/notesSlide" Target="/ppt/notesSlides/notesSlide7.xml" Id="Rcfea83906396400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fd73b5fc514208" /><Relationship Type="http://schemas.openxmlformats.org/officeDocument/2006/relationships/image" Target="/ppt/media/image8.png" Id="R93476961e1ee47df" /><Relationship Type="http://schemas.openxmlformats.org/officeDocument/2006/relationships/image" Target="/ppt/media/image9.png" Id="R13454985e63e4aa7" /><Relationship Type="http://schemas.openxmlformats.org/officeDocument/2006/relationships/image" Target="/ppt/media/image3.png" Id="Reace924eed334db4" /><Relationship Type="http://schemas.openxmlformats.org/officeDocument/2006/relationships/image" Target="/ppt/media/image10.png" Id="R35e97e7dff9e4224" /><Relationship Type="http://schemas.openxmlformats.org/officeDocument/2006/relationships/notesSlide" Target="/ppt/notesSlides/notesSlide8.xml" Id="R429cdb848d4e4ec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08ec4f657b4f08" /><Relationship Type="http://schemas.openxmlformats.org/officeDocument/2006/relationships/image" Target="/ppt/media/image12.png" Id="Rea7375d18f814734" /><Relationship Type="http://schemas.openxmlformats.org/officeDocument/2006/relationships/image" Target="/ppt/media/image13.png" Id="R6a2807ae2d6d4cf2" /><Relationship Type="http://schemas.openxmlformats.org/officeDocument/2006/relationships/notesSlide" Target="/ppt/notesSlides/notesSlide9.xml" Id="R935cbf4b702348d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ceb68157ae496d" /><Relationship Type="http://schemas.openxmlformats.org/officeDocument/2006/relationships/image" Target="/ppt/media/image14.png" Id="R06b0f5e301bf4cba" /><Relationship Type="http://schemas.openxmlformats.org/officeDocument/2006/relationships/image" Target="/ppt/media/image15.png" Id="R9597202f8fd64eac" /><Relationship Type="http://schemas.openxmlformats.org/officeDocument/2006/relationships/notesSlide" Target="/ppt/notesSlides/notesSlide10.xml" Id="R2dabe9a12d944c6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94cd653bf44a92" /><Relationship Type="http://schemas.openxmlformats.org/officeDocument/2006/relationships/image" Target="/ppt/media/image16.png" Id="R9d87fd05f02744b3" /><Relationship Type="http://schemas.openxmlformats.org/officeDocument/2006/relationships/notesSlide" Target="/ppt/notesSlides/notesSlide11.xml" Id="Re5966fb606ed47f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6cf26562fd4490" /><Relationship Type="http://schemas.openxmlformats.org/officeDocument/2006/relationships/image" Target="/ppt/media/image15.png" Id="Ra61f4a04f3c9487d" /><Relationship Type="http://schemas.openxmlformats.org/officeDocument/2006/relationships/image" Target="/ppt/media/image17.png" Id="R765719ff2c224ac0" /><Relationship Type="http://schemas.openxmlformats.org/officeDocument/2006/relationships/image" Target="/ppt/media/image18.png" Id="R818745327a824bef" /><Relationship Type="http://schemas.openxmlformats.org/officeDocument/2006/relationships/image" Target="/ppt/media/image19.png" Id="R8b57c46b4ba54ffd" /><Relationship Type="http://schemas.openxmlformats.org/officeDocument/2006/relationships/notesSlide" Target="/ppt/notesSlides/notesSlide12.xml" Id="R5bb065a3b2a14f5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d783504c0e4bdd" /><Relationship Type="http://schemas.openxmlformats.org/officeDocument/2006/relationships/image" Target="/ppt/media/image2.jpeg" Id="Rd9bc140e98ba48aa" /><Relationship Type="http://schemas.openxmlformats.org/officeDocument/2006/relationships/image" Target="/ppt/media/image4.png" Id="Ra0d85b84398b49b8" /><Relationship Type="http://schemas.openxmlformats.org/officeDocument/2006/relationships/notesSlide" Target="/ppt/notesSlides/notesSlide13.xml" Id="R86536fef45024ec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fb273797204814" /><Relationship Type="http://schemas.openxmlformats.org/officeDocument/2006/relationships/image" Target="/ppt/media/image20.png" Id="Rca4a95a83a064a17" /><Relationship Type="http://schemas.openxmlformats.org/officeDocument/2006/relationships/image" Target="/ppt/media/image5.png" Id="R08882ff3c9174c61" /><Relationship Type="http://schemas.openxmlformats.org/officeDocument/2006/relationships/notesSlide" Target="/ppt/notesSlides/notesSlide14.xml" Id="R64d8f1ee8d6942f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cf932600fb4240" /><Relationship Type="http://schemas.openxmlformats.org/officeDocument/2006/relationships/image" Target="/ppt/media/image5.png" Id="Rc38e52dc8c474f18" /><Relationship Type="http://schemas.openxmlformats.org/officeDocument/2006/relationships/image" Target="/ppt/media/image21.png" Id="R354ca444a18c4972" /><Relationship Type="http://schemas.openxmlformats.org/officeDocument/2006/relationships/notesSlide" Target="/ppt/notesSlides/notesSlide15.xml" Id="R39c9bb15ef57484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c8b5629ce84b00" /><Relationship Type="http://schemas.openxmlformats.org/officeDocument/2006/relationships/image" Target="/ppt/media/image22.png" Id="Rdf78f828efba4edd" /><Relationship Type="http://schemas.openxmlformats.org/officeDocument/2006/relationships/notesSlide" Target="/ppt/notesSlides/notesSlide16.xml" Id="R19a0cf7abc0847c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69dc2a0c5f410d" /><Relationship Type="http://schemas.openxmlformats.org/officeDocument/2006/relationships/image" Target="/ppt/media/image23.png" Id="R860ee5460cce45c2" /><Relationship Type="http://schemas.openxmlformats.org/officeDocument/2006/relationships/image" Target="/ppt/media/image24.png" Id="Rf4ef278492a54dc8" /><Relationship Type="http://schemas.openxmlformats.org/officeDocument/2006/relationships/notesSlide" Target="/ppt/notesSlides/notesSlide17.xml" Id="R2c395086a732447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a27d44ec89433e" /><Relationship Type="http://schemas.openxmlformats.org/officeDocument/2006/relationships/notesSlide" Target="/ppt/notesSlides/notesSlide18.xml" Id="R08270b00bf2542f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f09e37dce54f7a" /><Relationship Type="http://schemas.openxmlformats.org/officeDocument/2006/relationships/image" Target="/ppt/media/image3.jpeg" Id="R10a101e4055645d4" /><Relationship Type="http://schemas.openxmlformats.org/officeDocument/2006/relationships/notesSlide" Target="/ppt/notesSlides/notesSlide19.xml" Id="Rebeb1430bee241b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5d9b817858484a" /><Relationship Type="http://schemas.openxmlformats.org/officeDocument/2006/relationships/image" Target="/ppt/media/image4.jpeg" Id="R5fc335ecc4a94764" /><Relationship Type="http://schemas.openxmlformats.org/officeDocument/2006/relationships/notesSlide" Target="/ppt/notesSlides/notesSlide20.xml" Id="Rf9fb0dcb74ba4bb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5ce135c5944e9b" /><Relationship Type="http://schemas.openxmlformats.org/officeDocument/2006/relationships/notesSlide" Target="/ppt/notesSlides/notesSlide21.xml" Id="Ra44d2ebf2bea438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bdb6c47cee4554" /><Relationship Type="http://schemas.openxmlformats.org/officeDocument/2006/relationships/image" Target="/ppt/media/image6.png" Id="Re817966b29284071" /><Relationship Type="http://schemas.openxmlformats.org/officeDocument/2006/relationships/image" Target="/ppt/media/image25.png" Id="R0b529ea7c9604ce9" /><Relationship Type="http://schemas.openxmlformats.org/officeDocument/2006/relationships/notesSlide" Target="/ppt/notesSlides/notesSlide22.xml" Id="Rad1a5ecaddb1429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69de2633754a06" /><Relationship Type="http://schemas.openxmlformats.org/officeDocument/2006/relationships/notesSlide" Target="/ppt/notesSlides/notesSlide23.xml" Id="Re19777b2e6ac44b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3824a4db5e48a8" /><Relationship Type="http://schemas.openxmlformats.org/officeDocument/2006/relationships/image" Target="/ppt/media/image2.png" Id="Rd4f8a04cbf604560" /><Relationship Type="http://schemas.openxmlformats.org/officeDocument/2006/relationships/notesSlide" Target="/ppt/notesSlides/notesSlide24.xml" Id="R17c525ae3f014f3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b839d990514b16" /><Relationship Type="http://schemas.openxmlformats.org/officeDocument/2006/relationships/image" Target="/ppt/media/image.png" Id="R09b4af6729cd40fa" /><Relationship Type="http://schemas.openxmlformats.org/officeDocument/2006/relationships/hyperlink" Target="mailto:carlos@abrale.org.br" TargetMode="External" Id="R1e20038cd7644eac" /><Relationship Type="http://schemas.openxmlformats.org/officeDocument/2006/relationships/image" Target="/ppt/media/image26.png" Id="R73db73171c1d4788" /><Relationship Type="http://schemas.openxmlformats.org/officeDocument/2006/relationships/hyperlink" Target="https://www.linkedin.com/in/carlos-colon-53672247/" TargetMode="External" Id="R69e02b58aba74cc9" /><Relationship Type="http://schemas.openxmlformats.org/officeDocument/2006/relationships/image" Target="/ppt/media/image.jpeg" Id="Rb68d24b8688e4fe5" /><Relationship Type="http://schemas.openxmlformats.org/officeDocument/2006/relationships/notesSlide" Target="/ppt/notesSlides/notesSlide25.xml" Id="Rd5a5b63f1d9b467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6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Imagem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e762af6dba4d3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B9E3CD79-D0C7-426E-B554-0B71B9E1A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62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Retângulo 2">
            <a:extLst xmlns:a="http://schemas.openxmlformats.org/drawingml/2006/main">
              <a:ext uri="{FF2B5EF4-FFF2-40B4-BE49-F238E27FC236}">
                <a16:creationId xmlns:a16="http://schemas.microsoft.com/office/drawing/2014/main" id="{D4D33C9D-0803-4EF8-98B3-CA7A17C3A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D0F51669-4C4C-4DFA-B3B8-4D951C34E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05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AMÉRICA LATINA · TERCER SECTOR</a:t>
            </a:r>
          </a:p>
        </p:txBody>
      </p:sp>
      <p:sp>
        <p:nvSpPr>
          <p:cNvPr id="5" name="Retângulo 4">
            <a:extLst xmlns:a="http://schemas.openxmlformats.org/drawingml/2006/main">
              <a:ext uri="{FF2B5EF4-FFF2-40B4-BE49-F238E27FC236}">
                <a16:creationId xmlns:a16="http://schemas.microsoft.com/office/drawing/2014/main" id="{8DA23905-1014-48E7-A659-CC667BE9E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47800"/>
            <a:ext cx="4953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1000"/>
              </a:lnSpc>
              <a:buNone/>
              <a:defRPr sz="51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51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Acceso a</a:t>
            </a:r>
          </a:p>
          <a:p xmlns:a="http://schemas.openxmlformats.org/drawingml/2006/main">
            <a:pPr algn="l">
              <a:lnSpc>
                <a:spcPct val="91000"/>
              </a:lnSpc>
              <a:buNone/>
              <a:defRPr sz="51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51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tecnologías</a:t>
            </a:r>
          </a:p>
        </p:txBody>
      </p:sp>
      <p:sp>
        <p:nvSpPr>
          <p:cNvPr id="6" name="Retângulo 5">
            <a:extLst xmlns:a="http://schemas.openxmlformats.org/drawingml/2006/main">
              <a:ext uri="{FF2B5EF4-FFF2-40B4-BE49-F238E27FC236}">
                <a16:creationId xmlns:a16="http://schemas.microsoft.com/office/drawing/2014/main" id="{5A526F7B-5088-45BE-84B9-890FEE44E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57550"/>
            <a:ext cx="4762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 b="1" i="0">
                <a:solidFill>
                  <a:srgbClr val="D8E4F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 i="0">
                <a:solidFill>
                  <a:srgbClr val="D8E4F1"/>
                </a:solidFill>
                <a:latin typeface="Helvetica Neue"/>
                <a:ea typeface="Helvetica Neue"/>
                <a:cs typeface="Helvetica Neue"/>
              </a:rPr>
              <a:t>para el tercer sector</a:t>
            </a:r>
          </a:p>
        </p:txBody>
      </p:sp>
      <p:cxnSp>
        <p:nvCxnSpPr>
          <p:cNvPr id="32" name="Conector de Seta Reta 15"/>
          <p:cNvCxnSpPr/>
          <p:nvPr/>
        </p:nvCxnSpPr>
        <p:spPr>
          <a:xfrm xmlns:a="http://schemas.openxmlformats.org/drawingml/2006/main">
            <a:off x="666750" y="4171950"/>
            <a:ext cx="1428750" cy="953"/>
          </a:xfrm>
          <a:prstGeom xmlns:a="http://schemas.openxmlformats.org/drawingml/2006/main" prst="straightConnector1">
            <a:avLst/>
          </a:prstGeom>
          <a:ln xmlns:a="http://schemas.openxmlformats.org/drawingml/2006/main" w="47625">
            <a:solidFill>
              <a:srgbClr val="FF7A66"/>
            </a:solidFill>
            <a:prstDash val="solid"/>
          </a:ln>
        </p:spPr>
      </p:cxnSp>
      <p:sp>
        <p:nvSpPr>
          <p:cNvPr id="8" name="Retângulo 7">
            <a:extLst xmlns:a="http://schemas.openxmlformats.org/drawingml/2006/main">
              <a:ext uri="{FF2B5EF4-FFF2-40B4-BE49-F238E27FC236}">
                <a16:creationId xmlns:a16="http://schemas.microsoft.com/office/drawing/2014/main" id="{9925813A-5FC1-40B5-AD3E-FB23E1CE4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9580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Carlos Colon</a:t>
            </a:r>
          </a:p>
        </p:txBody>
      </p:sp>
      <p:sp>
        <p:nvSpPr>
          <p:cNvPr id="9" name="Retângulo 8">
            <a:extLst xmlns:a="http://schemas.openxmlformats.org/drawingml/2006/main">
              <a:ext uri="{FF2B5EF4-FFF2-40B4-BE49-F238E27FC236}">
                <a16:creationId xmlns:a16="http://schemas.microsoft.com/office/drawing/2014/main" id="{329CCBE4-640F-4285-9433-BBDBA19E1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91100"/>
            <a:ext cx="457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 i="0">
                <a:solidFill>
                  <a:srgbClr val="B7C7D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B7C7DA"/>
                </a:solidFill>
                <a:latin typeface="Helvetica Neue"/>
                <a:ea typeface="Helvetica Neue"/>
                <a:cs typeface="Helvetica Neue"/>
              </a:rPr>
              <a:t>Gerente de Tecnología e Innovación de Abrale</a:t>
            </a:r>
          </a:p>
        </p:txBody>
      </p:sp>
    </p:spTree>
    <p:extLst>
      <p:ext uri="{BB962C8B-B14F-4D97-AF65-F5344CB8AC3E}">
        <p14:creationId xmlns:p14="http://schemas.microsoft.com/office/powerpoint/2010/main" val="11387879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etângulo 11">
            <a:extLst xmlns:a="http://schemas.openxmlformats.org/drawingml/2006/main">
              <a:ext uri="{FF2B5EF4-FFF2-40B4-BE49-F238E27FC236}">
                <a16:creationId xmlns:a16="http://schemas.microsoft.com/office/drawing/2014/main" id="{7A55CDF0-F397-4CB6-B18C-EA51E0EEC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QUIÉN CONDUCIRÁ ESTA CONVERSACIÓN</a:t>
            </a:r>
          </a:p>
        </p:txBody>
      </p:sp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DCB6B7C4-31F7-42B4-A50A-88083ACDD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4953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0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Carlos Colon</a:t>
            </a:r>
          </a:p>
        </p:txBody>
      </p:sp>
      <p:sp>
        <p:nvSpPr>
          <p:cNvPr id="3" name="Retângulo 2">
            <a:extLst xmlns:a="http://schemas.openxmlformats.org/drawingml/2006/main">
              <a:ext uri="{FF2B5EF4-FFF2-40B4-BE49-F238E27FC236}">
                <a16:creationId xmlns:a16="http://schemas.microsoft.com/office/drawing/2014/main" id="{C189BBFA-A952-4F52-ADC9-2F60B03BA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95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Tecnología aplicada a la misión</a:t>
            </a:r>
          </a:p>
        </p:txBody>
      </p:sp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947632DF-DC14-443D-9DC1-D755D29E8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52700"/>
            <a:ext cx="48577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Gerente de Tecnología e Innovación de Abrale — Asociación Brasileña de Cáncer de la Sangre.</a:t>
            </a:r>
          </a:p>
        </p:txBody>
      </p:sp>
      <p:cxnSp>
        <p:nvCxnSpPr>
          <p:cNvPr id="36" name="Conector de Seta Reta 15"/>
          <p:cNvCxnSpPr/>
          <p:nvPr/>
        </p:nvCxnSpPr>
        <p:spPr>
          <a:xfrm xmlns:a="http://schemas.openxmlformats.org/drawingml/2006/main">
            <a:off x="609600" y="3733800"/>
            <a:ext cx="390525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6" name="Retângulo 5">
            <a:extLst xmlns:a="http://schemas.openxmlformats.org/drawingml/2006/main">
              <a:ext uri="{FF2B5EF4-FFF2-40B4-BE49-F238E27FC236}">
                <a16:creationId xmlns:a16="http://schemas.microsoft.com/office/drawing/2014/main" id="{A0AA1416-C738-4503-BDD7-888A21BF2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57650"/>
            <a:ext cx="4762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65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Entusiasta de las nuevas tecnologías y la IA, con foco en organización, automatización e impacto para el tercer sector.</a:t>
            </a:r>
          </a:p>
        </p:txBody>
      </p:sp>
      <p:pic>
        <p:nvPicPr>
          <p:cNvPr id="38" name="Imagem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a48d091604440c"/>
          <a:srcRect xmlns:a="http://schemas.openxmlformats.org/drawingml/2006/main" l="10000" t="0" r="1000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305637" y="1467330"/>
            <a:ext cx="2571367" cy="3214208"/>
          </a:xfrm>
          <a:prstGeom xmlns:a="http://schemas.openxmlformats.org/drawingml/2006/main" prst="roundRect">
            <a:avLst>
              <a:gd name="adj" fmla="val 5217"/>
            </a:avLst>
          </a:prstGeom>
        </p:spPr>
      </p:pic>
      <p:sp>
        <p:nvSpPr>
          <p:cNvPr id="8" name="Retângulo 7">
            <a:extLst xmlns:a="http://schemas.openxmlformats.org/drawingml/2006/main">
              <a:ext uri="{FF2B5EF4-FFF2-40B4-BE49-F238E27FC236}">
                <a16:creationId xmlns:a16="http://schemas.microsoft.com/office/drawing/2014/main" id="{017EED4D-68D2-40BC-BD5E-9ACB31FFE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1123950"/>
            <a:ext cx="1714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cxnSp>
        <p:nvCxnSpPr>
          <p:cNvPr id="40" name="Conector de Seta Reta 19"/>
          <p:cNvCxnSpPr/>
          <p:nvPr/>
        </p:nvCxnSpPr>
        <p:spPr>
          <a:xfrm xmlns:a="http://schemas.openxmlformats.org/drawingml/2006/main">
            <a:off x="609600" y="6429375"/>
            <a:ext cx="109728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10" name="Retângulo 9">
            <a:extLst xmlns:a="http://schemas.openxmlformats.org/drawingml/2006/main">
              <a:ext uri="{FF2B5EF4-FFF2-40B4-BE49-F238E27FC236}">
                <a16:creationId xmlns:a16="http://schemas.microsoft.com/office/drawing/2014/main" id="{10F0D700-F0C4-4983-8100-827A1DD47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PRESENTACIÓN</a:t>
            </a:r>
          </a:p>
        </p:txBody>
      </p:sp>
      <p:sp>
        <p:nvSpPr>
          <p:cNvPr id="11" name="Retângulo 10">
            <a:extLst xmlns:a="http://schemas.openxmlformats.org/drawingml/2006/main">
              <a:ext uri="{FF2B5EF4-FFF2-40B4-BE49-F238E27FC236}">
                <a16:creationId xmlns:a16="http://schemas.microsoft.com/office/drawing/2014/main" id="{B87433A0-03AA-4E13-93F5-7760A46ED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5151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2526777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Retângulo 24">
            <a:extLst xmlns:a="http://schemas.openxmlformats.org/drawingml/2006/main">
              <a:ext uri="{FF2B5EF4-FFF2-40B4-BE49-F238E27FC236}">
                <a16:creationId xmlns:a16="http://schemas.microsoft.com/office/drawing/2014/main" id="{59C5D850-6726-47AC-BC3F-0FCB686D7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ANTES DE COMENZAR</a:t>
            </a:r>
          </a:p>
        </p:txBody>
      </p:sp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F5A62FA2-1C8B-44AD-A9F3-4A8E6CC95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La regla final es local</a:t>
            </a:r>
          </a:p>
        </p:txBody>
      </p:sp>
      <p:cxnSp>
        <p:nvCxnSpPr>
          <p:cNvPr id="65" name="Conector de Seta Reta 26"/>
          <p:cNvCxnSpPr/>
          <p:nvPr/>
        </p:nvCxnSpPr>
        <p:spPr>
          <a:xfrm xmlns:a="http://schemas.openxmlformats.org/drawingml/2006/main">
            <a:off x="609600" y="6429375"/>
            <a:ext cx="109728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01676BB2-BFA0-4DBA-8CCA-17BAA81A3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ANTES DE COMENZAR</a:t>
            </a:r>
          </a:p>
        </p:txBody>
      </p:sp>
      <p:sp>
        <p:nvSpPr>
          <p:cNvPr id="5" name="Retângulo 4">
            <a:extLst xmlns:a="http://schemas.openxmlformats.org/drawingml/2006/main">
              <a:ext uri="{FF2B5EF4-FFF2-40B4-BE49-F238E27FC236}">
                <a16:creationId xmlns:a16="http://schemas.microsoft.com/office/drawing/2014/main" id="{4E1C58F7-0A81-4569-A4AD-CFC1D0836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5151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6" name="Retângulo 5">
            <a:extLst xmlns:a="http://schemas.openxmlformats.org/drawingml/2006/main">
              <a:ext uri="{FF2B5EF4-FFF2-40B4-BE49-F238E27FC236}">
                <a16:creationId xmlns:a16="http://schemas.microsoft.com/office/drawing/2014/main" id="{1D6C4DE7-7282-468D-9BCE-C122FE02B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6572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Esta presentación muestra los caminos más comunes. Cada país, figura jurídica y proveedor puede aplicar criterios diferentes.</a:t>
            </a:r>
          </a:p>
        </p:txBody>
      </p:sp>
      <p:sp>
        <p:nvSpPr>
          <p:cNvPr id="7" name="Retângulo 6">
            <a:extLst xmlns:a="http://schemas.openxmlformats.org/drawingml/2006/main">
              <a:ext uri="{FF2B5EF4-FFF2-40B4-BE49-F238E27FC236}">
                <a16:creationId xmlns:a16="http://schemas.microsoft.com/office/drawing/2014/main" id="{309D0ECD-93CB-4465-AFAD-24B85585D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765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Retângulo 7">
            <a:extLst xmlns:a="http://schemas.openxmlformats.org/drawingml/2006/main">
              <a:ext uri="{FF2B5EF4-FFF2-40B4-BE49-F238E27FC236}">
                <a16:creationId xmlns:a16="http://schemas.microsoft.com/office/drawing/2014/main" id="{7402BE7B-E249-4F31-8E46-82CB24758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85750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País</a:t>
            </a:r>
          </a:p>
        </p:txBody>
      </p:sp>
      <p:sp>
        <p:nvSpPr>
          <p:cNvPr id="9" name="Retângulo 8">
            <a:extLst xmlns:a="http://schemas.openxmlformats.org/drawingml/2006/main">
              <a:ext uri="{FF2B5EF4-FFF2-40B4-BE49-F238E27FC236}">
                <a16:creationId xmlns:a16="http://schemas.microsoft.com/office/drawing/2014/main" id="{B4C2CFE8-7806-44E7-98FE-7559836A8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876550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La oferta debe existir en la jurisdicción de la ONG.</a:t>
            </a:r>
          </a:p>
        </p:txBody>
      </p:sp>
      <p:cxnSp>
        <p:nvCxnSpPr>
          <p:cNvPr id="72" name="Conector de Seta Reta 33"/>
          <p:cNvCxnSpPr/>
          <p:nvPr/>
        </p:nvCxnSpPr>
        <p:spPr>
          <a:xfrm xmlns:a="http://schemas.openxmlformats.org/drawingml/2006/main">
            <a:off x="609600" y="3352800"/>
            <a:ext cx="672465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11" name="Retângulo 10">
            <a:extLst xmlns:a="http://schemas.openxmlformats.org/drawingml/2006/main">
              <a:ext uri="{FF2B5EF4-FFF2-40B4-BE49-F238E27FC236}">
                <a16:creationId xmlns:a16="http://schemas.microsoft.com/office/drawing/2014/main" id="{9ADBD30E-BD25-4197-8F98-7DF0F9299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Retângulo 11">
            <a:extLst xmlns:a="http://schemas.openxmlformats.org/drawingml/2006/main">
              <a:ext uri="{FF2B5EF4-FFF2-40B4-BE49-F238E27FC236}">
                <a16:creationId xmlns:a16="http://schemas.microsoft.com/office/drawing/2014/main" id="{C5E532F6-AF89-4C16-B36B-39986C2F9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54330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Entidad</a:t>
            </a:r>
          </a:p>
        </p:txBody>
      </p:sp>
      <p:sp>
        <p:nvSpPr>
          <p:cNvPr id="13" name="Retângulo 12">
            <a:extLst xmlns:a="http://schemas.openxmlformats.org/drawingml/2006/main">
              <a:ext uri="{FF2B5EF4-FFF2-40B4-BE49-F238E27FC236}">
                <a16:creationId xmlns:a16="http://schemas.microsoft.com/office/drawing/2014/main" id="{C767526D-E4AB-4185-B6EA-668EBB063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562350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La validación como ONG no cubre automáticamente a toda la organización.</a:t>
            </a:r>
          </a:p>
        </p:txBody>
      </p:sp>
      <p:cxnSp>
        <p:nvCxnSpPr>
          <p:cNvPr id="76" name="Conector de Seta Reta 37"/>
          <p:cNvCxnSpPr/>
          <p:nvPr/>
        </p:nvCxnSpPr>
        <p:spPr>
          <a:xfrm xmlns:a="http://schemas.openxmlformats.org/drawingml/2006/main">
            <a:off x="609600" y="4038600"/>
            <a:ext cx="672465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15" name="Retângulo 14">
            <a:extLst xmlns:a="http://schemas.openxmlformats.org/drawingml/2006/main">
              <a:ext uri="{FF2B5EF4-FFF2-40B4-BE49-F238E27FC236}">
                <a16:creationId xmlns:a16="http://schemas.microsoft.com/office/drawing/2014/main" id="{386AEBB8-8F74-4205-9A6F-7796AC6F5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481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Retângulo 15">
            <a:extLst xmlns:a="http://schemas.openxmlformats.org/drawingml/2006/main">
              <a:ext uri="{FF2B5EF4-FFF2-40B4-BE49-F238E27FC236}">
                <a16:creationId xmlns:a16="http://schemas.microsoft.com/office/drawing/2014/main" id="{C9249D8D-F222-4D1A-A416-5BFDD0A77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22910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Proveedor</a:t>
            </a:r>
          </a:p>
        </p:txBody>
      </p:sp>
      <p:sp>
        <p:nvSpPr>
          <p:cNvPr id="17" name="Retângulo 16">
            <a:extLst xmlns:a="http://schemas.openxmlformats.org/drawingml/2006/main">
              <a:ext uri="{FF2B5EF4-FFF2-40B4-BE49-F238E27FC236}">
                <a16:creationId xmlns:a16="http://schemas.microsoft.com/office/drawing/2014/main" id="{5A46E67F-2C2C-4FC3-80E9-F3DA3A99D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248150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La misión, el presupuesto, el tamaño y el ciclo pueden cambiar la elegibilidad.</a:t>
            </a:r>
          </a:p>
        </p:txBody>
      </p:sp>
      <p:cxnSp>
        <p:nvCxnSpPr>
          <p:cNvPr id="80" name="Conector de Seta Reta 41"/>
          <p:cNvCxnSpPr/>
          <p:nvPr/>
        </p:nvCxnSpPr>
        <p:spPr>
          <a:xfrm xmlns:a="http://schemas.openxmlformats.org/drawingml/2006/main">
            <a:off x="609600" y="4724400"/>
            <a:ext cx="672465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19" name="Retângulo 18">
            <a:extLst xmlns:a="http://schemas.openxmlformats.org/drawingml/2006/main">
              <a:ext uri="{FF2B5EF4-FFF2-40B4-BE49-F238E27FC236}">
                <a16:creationId xmlns:a16="http://schemas.microsoft.com/office/drawing/2014/main" id="{863B15C5-EAED-45ED-820C-8EE6FFE2E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339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Retângulo 19">
            <a:extLst xmlns:a="http://schemas.openxmlformats.org/drawingml/2006/main">
              <a:ext uri="{FF2B5EF4-FFF2-40B4-BE49-F238E27FC236}">
                <a16:creationId xmlns:a16="http://schemas.microsoft.com/office/drawing/2014/main" id="{F2C699E1-9CD6-4D0A-8B16-18050EA90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91490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Renovación</a:t>
            </a:r>
          </a:p>
        </p:txBody>
      </p:sp>
      <p:sp>
        <p:nvSpPr>
          <p:cNvPr id="21" name="Retângulo 20">
            <a:extLst xmlns:a="http://schemas.openxmlformats.org/drawingml/2006/main">
              <a:ext uri="{FF2B5EF4-FFF2-40B4-BE49-F238E27FC236}">
                <a16:creationId xmlns:a16="http://schemas.microsoft.com/office/drawing/2014/main" id="{3A2CA6CA-07E8-4587-8186-41ACF1D4F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933950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Las tarifas, el cambio, los impuestos y las condiciones pueden variar.</a:t>
            </a:r>
          </a:p>
        </p:txBody>
      </p:sp>
      <p:pic>
        <p:nvPicPr>
          <p:cNvPr id="84" name="Imagem 4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228d1302454a35"/>
          <a:stretch xmlns:a="http://schemas.openxmlformats.org/drawingml/2006/main"/>
        </p:blipFill>
        <p:spPr>
          <a:xfrm xmlns:a="http://schemas.openxmlformats.org/drawingml/2006/main">
            <a:off x="8058150" y="1819275"/>
            <a:ext cx="3105150" cy="3105150"/>
          </a:xfrm>
          <a:prstGeom xmlns:a="http://schemas.openxmlformats.org/drawingml/2006/main" prst="roundRect">
            <a:avLst>
              <a:gd name="adj" fmla="val 4908"/>
            </a:avLst>
          </a:prstGeom>
        </p:spPr>
      </p:pic>
      <p:sp>
        <p:nvSpPr>
          <p:cNvPr id="23" name="Retângulo 22">
            <a:extLst xmlns:a="http://schemas.openxmlformats.org/drawingml/2006/main">
              <a:ext uri="{FF2B5EF4-FFF2-40B4-BE49-F238E27FC236}">
                <a16:creationId xmlns:a16="http://schemas.microsoft.com/office/drawing/2014/main" id="{028D7D39-43CE-4F20-A5B2-6BA28C6BC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257800"/>
            <a:ext cx="36385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21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GENERAL ≠ UNIVERSAL</a:t>
            </a:r>
          </a:p>
        </p:txBody>
      </p:sp>
      <p:sp>
        <p:nvSpPr>
          <p:cNvPr id="24" name="Retângulo 23">
            <a:extLst xmlns:a="http://schemas.openxmlformats.org/drawingml/2006/main">
              <a:ext uri="{FF2B5EF4-FFF2-40B4-BE49-F238E27FC236}">
                <a16:creationId xmlns:a16="http://schemas.microsoft.com/office/drawing/2014/main" id="{CE5816EA-E182-43DC-A64A-635519E28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753100"/>
            <a:ext cx="3638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05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Ofertas consultadas el 24 ago 2026</a:t>
            </a:r>
          </a:p>
        </p:txBody>
      </p:sp>
    </p:spTree>
    <p:extLst>
      <p:ext uri="{BB962C8B-B14F-4D97-AF65-F5344CB8AC3E}">
        <p14:creationId xmlns:p14="http://schemas.microsoft.com/office/powerpoint/2010/main" val="9026753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6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Retângulo 30">
            <a:extLst xmlns:a="http://schemas.openxmlformats.org/drawingml/2006/main">
              <a:ext uri="{FF2B5EF4-FFF2-40B4-BE49-F238E27FC236}">
                <a16:creationId xmlns:a16="http://schemas.microsoft.com/office/drawing/2014/main" id="{BAB95F5A-54D6-473D-BE1A-CDBB52B7B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MAPA DE ACCESO</a:t>
            </a:r>
          </a:p>
        </p:txBody>
      </p:sp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63018416-AD3B-4A3F-9610-B42378786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El beneficio puede ser global; el acceso es local</a:t>
            </a:r>
          </a:p>
        </p:txBody>
      </p:sp>
      <p:cxnSp>
        <p:nvCxnSpPr>
          <p:cNvPr id="89" name="Conector de Seta Reta 32"/>
          <p:cNvCxnSpPr/>
          <p:nvPr/>
        </p:nvCxnSpPr>
        <p:spPr>
          <a:xfrm xmlns:a="http://schemas.openxmlformats.org/drawingml/2006/main">
            <a:off x="609600" y="6429375"/>
            <a:ext cx="109728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38506F"/>
            </a:solidFill>
            <a:prstDash val="solid"/>
          </a:ln>
        </p:spPr>
      </p:cxnSp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73BDB336-40A6-499D-BDE3-340888AA3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rPr>
              <a:t>MAPA DE ACCESO</a:t>
            </a:r>
          </a:p>
        </p:txBody>
      </p:sp>
      <p:sp>
        <p:nvSpPr>
          <p:cNvPr id="5" name="Retângulo 4">
            <a:extLst xmlns:a="http://schemas.openxmlformats.org/drawingml/2006/main">
              <a:ext uri="{FF2B5EF4-FFF2-40B4-BE49-F238E27FC236}">
                <a16:creationId xmlns:a16="http://schemas.microsoft.com/office/drawing/2014/main" id="{AFCC722C-0A39-4FB7-859C-B093E3959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5151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0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6" name="Retângulo 5">
            <a:extLst xmlns:a="http://schemas.openxmlformats.org/drawingml/2006/main">
              <a:ext uri="{FF2B5EF4-FFF2-40B4-BE49-F238E27FC236}">
                <a16:creationId xmlns:a16="http://schemas.microsoft.com/office/drawing/2014/main" id="{9225CEA9-A497-4764-A8F2-22BCE4C4A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619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rPr>
              <a:t>No hay una única puerta de entrada.</a:t>
            </a:r>
          </a:p>
        </p:txBody>
      </p:sp>
      <p:sp>
        <p:nvSpPr>
          <p:cNvPr id="7" name="Retângulo Arredondado 6">
            <a:extLst xmlns:a="http://schemas.openxmlformats.org/drawingml/2006/main">
              <a:ext uri="{FF2B5EF4-FFF2-40B4-BE49-F238E27FC236}">
                <a16:creationId xmlns:a16="http://schemas.microsoft.com/office/drawing/2014/main" id="{818FA56A-D195-46EF-9B7C-E727046CB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66950"/>
            <a:ext cx="1162050" cy="762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94" name="Imagem 3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7e29832c134e3a"/>
          <a:stretch xmlns:a="http://schemas.openxmlformats.org/drawingml/2006/main"/>
        </p:blipFill>
        <p:spPr>
          <a:xfrm xmlns:a="http://schemas.openxmlformats.org/drawingml/2006/main">
            <a:off x="952500" y="2362200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9" name="Retângulo 8">
            <a:extLst xmlns:a="http://schemas.openxmlformats.org/drawingml/2006/main">
              <a:ext uri="{FF2B5EF4-FFF2-40B4-BE49-F238E27FC236}">
                <a16:creationId xmlns:a16="http://schemas.microsoft.com/office/drawing/2014/main" id="{3CBF12F2-5459-4516-A6A8-2150CD897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DIRECTO</a:t>
            </a:r>
          </a:p>
        </p:txBody>
      </p:sp>
      <p:sp>
        <p:nvSpPr>
          <p:cNvPr id="10" name="Retângulo 9">
            <a:extLst xmlns:a="http://schemas.openxmlformats.org/drawingml/2006/main">
              <a:ext uri="{FF2B5EF4-FFF2-40B4-BE49-F238E27FC236}">
                <a16:creationId xmlns:a16="http://schemas.microsoft.com/office/drawing/2014/main" id="{44E3FCD7-CBE9-4ABE-ADA8-9556E36DE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2333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Google + Microsoft</a:t>
            </a:r>
          </a:p>
        </p:txBody>
      </p:sp>
      <p:sp>
        <p:nvSpPr>
          <p:cNvPr id="11" name="Retângulo 10">
            <a:extLst xmlns:a="http://schemas.openxmlformats.org/drawingml/2006/main">
              <a:ext uri="{FF2B5EF4-FFF2-40B4-BE49-F238E27FC236}">
                <a16:creationId xmlns:a16="http://schemas.microsoft.com/office/drawing/2014/main" id="{9F6DCF45-0103-4DB9-BC2F-473683C0A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0"/>
            <a:ext cx="2333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Portal propio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Validación de ONG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Activación por producto</a:t>
            </a:r>
          </a:p>
        </p:txBody>
      </p:sp>
      <p:cxnSp>
        <p:nvCxnSpPr>
          <p:cNvPr id="98" name="Conector de Seta Reta 41"/>
          <p:cNvCxnSpPr/>
          <p:nvPr/>
        </p:nvCxnSpPr>
        <p:spPr>
          <a:xfrm xmlns:a="http://schemas.openxmlformats.org/drawingml/2006/main">
            <a:off x="3276600" y="2457450"/>
            <a:ext cx="953" cy="302895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38506F"/>
            </a:solidFill>
            <a:prstDash val="solid"/>
          </a:ln>
        </p:spPr>
      </p:cxnSp>
      <p:sp>
        <p:nvSpPr>
          <p:cNvPr id="13" name="Retângulo Arredondado 12">
            <a:extLst xmlns:a="http://schemas.openxmlformats.org/drawingml/2006/main">
              <a:ext uri="{FF2B5EF4-FFF2-40B4-BE49-F238E27FC236}">
                <a16:creationId xmlns:a16="http://schemas.microsoft.com/office/drawing/2014/main" id="{7DA2ABEB-AC6F-41AF-8072-9B521AD35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266950"/>
            <a:ext cx="1162050" cy="762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00" name="Imagem 4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89f499c3e3497d"/>
          <a:stretch xmlns:a="http://schemas.openxmlformats.org/drawingml/2006/main"/>
        </p:blipFill>
        <p:spPr>
          <a:xfrm xmlns:a="http://schemas.openxmlformats.org/drawingml/2006/main">
            <a:off x="3565379" y="2362200"/>
            <a:ext cx="927391" cy="552450"/>
          </a:xfrm>
          <a:prstGeom xmlns:a="http://schemas.openxmlformats.org/drawingml/2006/main" prst="rect">
            <a:avLst/>
          </a:prstGeom>
        </p:spPr>
      </p:pic>
      <p:sp>
        <p:nvSpPr>
          <p:cNvPr id="15" name="Retângulo 14">
            <a:extLst xmlns:a="http://schemas.openxmlformats.org/drawingml/2006/main">
              <a:ext uri="{FF2B5EF4-FFF2-40B4-BE49-F238E27FC236}">
                <a16:creationId xmlns:a16="http://schemas.microsoft.com/office/drawing/2014/main" id="{35BB1474-96FC-4660-9319-4021909A8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1432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TECHSOUP</a:t>
            </a:r>
          </a:p>
        </p:txBody>
      </p:sp>
      <p:sp>
        <p:nvSpPr>
          <p:cNvPr id="16" name="Retângulo 15">
            <a:extLst xmlns:a="http://schemas.openxmlformats.org/drawingml/2006/main">
              <a:ext uri="{FF2B5EF4-FFF2-40B4-BE49-F238E27FC236}">
                <a16:creationId xmlns:a16="http://schemas.microsoft.com/office/drawing/2014/main" id="{BAE07D97-78E8-4EC7-A4F9-8B1C7DEB1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524250"/>
            <a:ext cx="2333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AWS</a:t>
            </a:r>
          </a:p>
        </p:txBody>
      </p:sp>
      <p:sp>
        <p:nvSpPr>
          <p:cNvPr id="17" name="Retângulo 16">
            <a:extLst xmlns:a="http://schemas.openxmlformats.org/drawingml/2006/main">
              <a:ext uri="{FF2B5EF4-FFF2-40B4-BE49-F238E27FC236}">
                <a16:creationId xmlns:a16="http://schemas.microsoft.com/office/drawing/2014/main" id="{D3DFDD62-682A-42FB-ABFB-F3BA9E91D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095750"/>
            <a:ext cx="2333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Registro local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Tarifa de servicio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Código de crédito</a:t>
            </a:r>
          </a:p>
        </p:txBody>
      </p:sp>
      <p:cxnSp>
        <p:nvCxnSpPr>
          <p:cNvPr id="104" name="Conector de Seta Reta 47"/>
          <p:cNvCxnSpPr/>
          <p:nvPr/>
        </p:nvCxnSpPr>
        <p:spPr>
          <a:xfrm xmlns:a="http://schemas.openxmlformats.org/drawingml/2006/main">
            <a:off x="6076950" y="2457450"/>
            <a:ext cx="953" cy="302895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38506F"/>
            </a:solidFill>
            <a:prstDash val="solid"/>
          </a:ln>
        </p:spPr>
      </p:cxnSp>
      <p:sp>
        <p:nvSpPr>
          <p:cNvPr id="19" name="Retângulo Arredondado 18">
            <a:extLst xmlns:a="http://schemas.openxmlformats.org/drawingml/2006/main">
              <a:ext uri="{FF2B5EF4-FFF2-40B4-BE49-F238E27FC236}">
                <a16:creationId xmlns:a16="http://schemas.microsoft.com/office/drawing/2014/main" id="{4B84772E-C1E6-4E91-A189-A6D3688F2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266950"/>
            <a:ext cx="1162050" cy="762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06" name="Imagem 4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eb22cbef8d4a62"/>
          <a:stretch xmlns:a="http://schemas.openxmlformats.org/drawingml/2006/main"/>
        </p:blipFill>
        <p:spPr>
          <a:xfrm xmlns:a="http://schemas.openxmlformats.org/drawingml/2006/main">
            <a:off x="6553200" y="2362200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21" name="Retângulo 20">
            <a:extLst xmlns:a="http://schemas.openxmlformats.org/drawingml/2006/main">
              <a:ext uri="{FF2B5EF4-FFF2-40B4-BE49-F238E27FC236}">
                <a16:creationId xmlns:a16="http://schemas.microsoft.com/office/drawing/2014/main" id="{CD377EF9-ED55-42EE-9945-184EAB266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1432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DIRECTO</a:t>
            </a:r>
          </a:p>
        </p:txBody>
      </p:sp>
      <p:sp>
        <p:nvSpPr>
          <p:cNvPr id="22" name="Retângulo 21">
            <a:extLst xmlns:a="http://schemas.openxmlformats.org/drawingml/2006/main">
              <a:ext uri="{FF2B5EF4-FFF2-40B4-BE49-F238E27FC236}">
                <a16:creationId xmlns:a16="http://schemas.microsoft.com/office/drawing/2014/main" id="{B1DD39E4-E647-4EA7-AA92-3D5FD8804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524250"/>
            <a:ext cx="2333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OpenAI + Claude</a:t>
            </a:r>
          </a:p>
        </p:txBody>
      </p:sp>
      <p:sp>
        <p:nvSpPr>
          <p:cNvPr id="23" name="Retângulo 22">
            <a:extLst xmlns:a="http://schemas.openxmlformats.org/drawingml/2006/main">
              <a:ext uri="{FF2B5EF4-FFF2-40B4-BE49-F238E27FC236}">
                <a16:creationId xmlns:a16="http://schemas.microsoft.com/office/drawing/2014/main" id="{DA01A429-9431-4068-BE71-2583D3B1B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095750"/>
            <a:ext cx="2333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País admitido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Validación de ONG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Plan con descuento</a:t>
            </a:r>
          </a:p>
        </p:txBody>
      </p:sp>
      <p:cxnSp>
        <p:nvCxnSpPr>
          <p:cNvPr id="110" name="Conector de Seta Reta 53"/>
          <p:cNvCxnSpPr/>
          <p:nvPr/>
        </p:nvCxnSpPr>
        <p:spPr>
          <a:xfrm xmlns:a="http://schemas.openxmlformats.org/drawingml/2006/main">
            <a:off x="8877300" y="2457450"/>
            <a:ext cx="953" cy="302895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38506F"/>
            </a:solidFill>
            <a:prstDash val="solid"/>
          </a:ln>
        </p:spPr>
      </p:cxnSp>
      <p:sp>
        <p:nvSpPr>
          <p:cNvPr id="25" name="Retângulo Arredondado 24">
            <a:extLst xmlns:a="http://schemas.openxmlformats.org/drawingml/2006/main">
              <a:ext uri="{FF2B5EF4-FFF2-40B4-BE49-F238E27FC236}">
                <a16:creationId xmlns:a16="http://schemas.microsoft.com/office/drawing/2014/main" id="{A76B5D58-6E8B-40AC-8587-F7C632FF3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266950"/>
            <a:ext cx="1162050" cy="762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12" name="Imagem 5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4083e2de594b36"/>
          <a:stretch xmlns:a="http://schemas.openxmlformats.org/drawingml/2006/main"/>
        </p:blipFill>
        <p:spPr>
          <a:xfrm xmlns:a="http://schemas.openxmlformats.org/drawingml/2006/main">
            <a:off x="9234727" y="2362200"/>
            <a:ext cx="790096" cy="552450"/>
          </a:xfrm>
          <a:prstGeom xmlns:a="http://schemas.openxmlformats.org/drawingml/2006/main" prst="rect">
            <a:avLst/>
          </a:prstGeom>
        </p:spPr>
      </p:pic>
      <p:sp>
        <p:nvSpPr>
          <p:cNvPr id="27" name="Retângulo 26">
            <a:extLst xmlns:a="http://schemas.openxmlformats.org/drawingml/2006/main">
              <a:ext uri="{FF2B5EF4-FFF2-40B4-BE49-F238E27FC236}">
                <a16:creationId xmlns:a16="http://schemas.microsoft.com/office/drawing/2014/main" id="{F99CC797-3851-4D86-8658-4D299CEEA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1432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POWER OF US</a:t>
            </a:r>
          </a:p>
        </p:txBody>
      </p:sp>
      <p:sp>
        <p:nvSpPr>
          <p:cNvPr id="28" name="Retângulo 27">
            <a:extLst xmlns:a="http://schemas.openxmlformats.org/drawingml/2006/main">
              <a:ext uri="{FF2B5EF4-FFF2-40B4-BE49-F238E27FC236}">
                <a16:creationId xmlns:a16="http://schemas.microsoft.com/office/drawing/2014/main" id="{EBA2F7B9-B785-4B3D-968E-29939D119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524250"/>
            <a:ext cx="2333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Salesforce</a:t>
            </a:r>
          </a:p>
        </p:txBody>
      </p:sp>
      <p:sp>
        <p:nvSpPr>
          <p:cNvPr id="29" name="Retângulo 28">
            <a:extLst xmlns:a="http://schemas.openxmlformats.org/drawingml/2006/main">
              <a:ext uri="{FF2B5EF4-FFF2-40B4-BE49-F238E27FC236}">
                <a16:creationId xmlns:a16="http://schemas.microsoft.com/office/drawing/2014/main" id="{D71FE2EC-8510-4EC4-9893-F948AC178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4095750"/>
            <a:ext cx="2333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Solicitud directa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10 licencias donadas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Ecosistema de aliados</a:t>
            </a:r>
          </a:p>
        </p:txBody>
      </p:sp>
      <p:sp>
        <p:nvSpPr>
          <p:cNvPr id="30" name="Retângulo 29">
            <a:extLst xmlns:a="http://schemas.openxmlformats.org/drawingml/2006/main">
              <a:ext uri="{FF2B5EF4-FFF2-40B4-BE49-F238E27FC236}">
                <a16:creationId xmlns:a16="http://schemas.microsoft.com/office/drawing/2014/main" id="{6FD94344-5E6F-414F-8FF3-EC657DDBD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721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TechSoup es un canal — no es el beneficio.</a:t>
            </a:r>
          </a:p>
        </p:txBody>
      </p:sp>
    </p:spTree>
    <p:extLst>
      <p:ext uri="{BB962C8B-B14F-4D97-AF65-F5344CB8AC3E}">
        <p14:creationId xmlns:p14="http://schemas.microsoft.com/office/powerpoint/2010/main" val="23595670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6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Imagem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62901ae3b9498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323D374C-9F9B-4F66-B90E-076D6B39B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62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Retângulo 2">
            <a:extLst xmlns:a="http://schemas.openxmlformats.org/drawingml/2006/main">
              <a:ext uri="{FF2B5EF4-FFF2-40B4-BE49-F238E27FC236}">
                <a16:creationId xmlns:a16="http://schemas.microsoft.com/office/drawing/2014/main" id="{F6BD54BA-4781-423B-92FC-065D5D744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64EF6383-7E3D-4AAC-B284-F670F7FC4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055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FUNDACIÓN DIGITAL</a:t>
            </a:r>
          </a:p>
        </p:txBody>
      </p:sp>
      <p:sp>
        <p:nvSpPr>
          <p:cNvPr id="5" name="Retângulo Arredondado 4">
            <a:extLst xmlns:a="http://schemas.openxmlformats.org/drawingml/2006/main">
              <a:ext uri="{FF2B5EF4-FFF2-40B4-BE49-F238E27FC236}">
                <a16:creationId xmlns:a16="http://schemas.microsoft.com/office/drawing/2014/main" id="{28D7DC80-CB00-484E-84B9-9332E05C8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9650"/>
            <a:ext cx="1257300" cy="8382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7" name="Imagem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44852a468043c5"/>
          <a:stretch xmlns:a="http://schemas.openxmlformats.org/drawingml/2006/main"/>
        </p:blipFill>
        <p:spPr>
          <a:xfrm xmlns:a="http://schemas.openxmlformats.org/drawingml/2006/main">
            <a:off x="914400" y="1104900"/>
            <a:ext cx="647700" cy="647700"/>
          </a:xfrm>
          <a:prstGeom xmlns:a="http://schemas.openxmlformats.org/drawingml/2006/main" prst="rect">
            <a:avLst/>
          </a:prstGeom>
        </p:spPr>
      </p:pic>
      <p:sp>
        <p:nvSpPr>
          <p:cNvPr id="7" name="Retângulo 6">
            <a:extLst xmlns:a="http://schemas.openxmlformats.org/drawingml/2006/main">
              <a:ext uri="{FF2B5EF4-FFF2-40B4-BE49-F238E27FC236}">
                <a16:creationId xmlns:a16="http://schemas.microsoft.com/office/drawing/2014/main" id="{B239C630-BB75-4088-B47B-32A0A9A5B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33600"/>
            <a:ext cx="49530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Google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Workspace</a:t>
            </a:r>
          </a:p>
        </p:txBody>
      </p:sp>
      <p:sp>
        <p:nvSpPr>
          <p:cNvPr id="8" name="Retângulo 7">
            <a:extLst xmlns:a="http://schemas.openxmlformats.org/drawingml/2006/main">
              <a:ext uri="{FF2B5EF4-FFF2-40B4-BE49-F238E27FC236}">
                <a16:creationId xmlns:a16="http://schemas.microsoft.com/office/drawing/2014/main" id="{D857085D-82C4-4285-ACC7-3C5BB1347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24300"/>
            <a:ext cx="4762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875" b="0" i="0">
                <a:solidFill>
                  <a:srgbClr val="D3DE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 i="0">
                <a:solidFill>
                  <a:srgbClr val="D3DEEC"/>
                </a:solidFill>
                <a:latin typeface="Helvetica Neue"/>
                <a:ea typeface="Helvetica Neue"/>
                <a:cs typeface="Helvetica Neue"/>
              </a:rPr>
              <a:t>Una base operativa completa — y gratuita — para colaborar, organizarse y dar continuidad.</a:t>
            </a:r>
          </a:p>
        </p:txBody>
      </p:sp>
      <p:sp>
        <p:nvSpPr>
          <p:cNvPr id="9" name="Retângulo 8">
            <a:extLst xmlns:a="http://schemas.openxmlformats.org/drawingml/2006/main">
              <a:ext uri="{FF2B5EF4-FFF2-40B4-BE49-F238E27FC236}">
                <a16:creationId xmlns:a16="http://schemas.microsoft.com/office/drawing/2014/main" id="{84491779-593F-4DCB-B6E3-F78951CB4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96000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8FA4B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8FA4BF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07902604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Retângulo 21">
            <a:extLst xmlns:a="http://schemas.openxmlformats.org/drawingml/2006/main">
              <a:ext uri="{FF2B5EF4-FFF2-40B4-BE49-F238E27FC236}">
                <a16:creationId xmlns:a16="http://schemas.microsoft.com/office/drawing/2014/main" id="{0AA5B5EC-D655-4BA9-9C7E-D1B1B173A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GOOGLE FOR NONPROFITS</a:t>
            </a:r>
          </a:p>
        </p:txBody>
      </p:sp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B062AF6F-1AA2-4D54-A9E6-0415CAF96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La base por US$ 0</a:t>
            </a:r>
          </a:p>
        </p:txBody>
      </p:sp>
      <p:cxnSp>
        <p:nvCxnSpPr>
          <p:cNvPr id="60" name="Conector de Seta Reta 23"/>
          <p:cNvCxnSpPr/>
          <p:nvPr/>
        </p:nvCxnSpPr>
        <p:spPr>
          <a:xfrm xmlns:a="http://schemas.openxmlformats.org/drawingml/2006/main">
            <a:off x="609600" y="6429375"/>
            <a:ext cx="109728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11A8BFA4-46D5-4C4B-9C85-B4EDCE61A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GOOGLE FOR NONPROFITS</a:t>
            </a:r>
          </a:p>
        </p:txBody>
      </p:sp>
      <p:sp>
        <p:nvSpPr>
          <p:cNvPr id="5" name="Retângulo 4">
            <a:extLst xmlns:a="http://schemas.openxmlformats.org/drawingml/2006/main">
              <a:ext uri="{FF2B5EF4-FFF2-40B4-BE49-F238E27FC236}">
                <a16:creationId xmlns:a16="http://schemas.microsoft.com/office/drawing/2014/main" id="{EA3C10D6-D2AB-4846-A0A3-36BC604A9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5151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6" name="Retângulo 5">
            <a:extLst xmlns:a="http://schemas.openxmlformats.org/drawingml/2006/main">
              <a:ext uri="{FF2B5EF4-FFF2-40B4-BE49-F238E27FC236}">
                <a16:creationId xmlns:a16="http://schemas.microsoft.com/office/drawing/2014/main" id="{D33E6FB9-8F20-4FDF-BC30-C5E6EAE89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3429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64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64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US$ 0</a:t>
            </a:r>
          </a:p>
        </p:txBody>
      </p:sp>
      <p:sp>
        <p:nvSpPr>
          <p:cNvPr id="7" name="Retângulo 6">
            <a:extLst xmlns:a="http://schemas.openxmlformats.org/drawingml/2006/main">
              <a:ext uri="{FF2B5EF4-FFF2-40B4-BE49-F238E27FC236}">
                <a16:creationId xmlns:a16="http://schemas.microsoft.com/office/drawing/2014/main" id="{EBF67439-1A3E-4D07-B385-0C6ED4384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2250"/>
            <a:ext cx="4095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80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Correo con dominio propio, administración central, colaboración e IA con protección de datos empresarial.</a:t>
            </a:r>
          </a:p>
        </p:txBody>
      </p:sp>
      <p:cxnSp>
        <p:nvCxnSpPr>
          <p:cNvPr id="65" name="Conector de Seta Reta 28"/>
          <p:cNvCxnSpPr/>
          <p:nvPr/>
        </p:nvCxnSpPr>
        <p:spPr>
          <a:xfrm xmlns:a="http://schemas.openxmlformats.org/drawingml/2006/main">
            <a:off x="4762500" y="1657350"/>
            <a:ext cx="953" cy="337185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9" name="Retângulo 8">
            <a:extLst xmlns:a="http://schemas.openxmlformats.org/drawingml/2006/main">
              <a:ext uri="{FF2B5EF4-FFF2-40B4-BE49-F238E27FC236}">
                <a16:creationId xmlns:a16="http://schemas.microsoft.com/office/drawing/2014/main" id="{83E122DC-252B-4E1B-9380-3FEB76DD9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581150"/>
            <a:ext cx="257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7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7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100 TB</a:t>
            </a:r>
          </a:p>
        </p:txBody>
      </p:sp>
      <p:sp>
        <p:nvSpPr>
          <p:cNvPr id="10" name="Retângulo 9">
            <a:extLst xmlns:a="http://schemas.openxmlformats.org/drawingml/2006/main">
              <a:ext uri="{FF2B5EF4-FFF2-40B4-BE49-F238E27FC236}">
                <a16:creationId xmlns:a16="http://schemas.microsoft.com/office/drawing/2014/main" id="{F2D3A908-6E81-4C12-8CDA-216F9B2AA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175260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almacenamiento compartido</a:t>
            </a:r>
          </a:p>
        </p:txBody>
      </p:sp>
      <p:cxnSp>
        <p:nvCxnSpPr>
          <p:cNvPr id="68" name="Conector de Seta Reta 31"/>
          <p:cNvCxnSpPr/>
          <p:nvPr/>
        </p:nvCxnSpPr>
        <p:spPr>
          <a:xfrm xmlns:a="http://schemas.openxmlformats.org/drawingml/2006/main">
            <a:off x="5334000" y="2381250"/>
            <a:ext cx="57150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12" name="Retângulo 11">
            <a:extLst xmlns:a="http://schemas.openxmlformats.org/drawingml/2006/main">
              <a:ext uri="{FF2B5EF4-FFF2-40B4-BE49-F238E27FC236}">
                <a16:creationId xmlns:a16="http://schemas.microsoft.com/office/drawing/2014/main" id="{0FC33EB9-42CB-407E-A0D2-65E6715E6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705100"/>
            <a:ext cx="257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7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7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2.000</a:t>
            </a:r>
          </a:p>
        </p:txBody>
      </p:sp>
      <p:sp>
        <p:nvSpPr>
          <p:cNvPr id="13" name="Retângulo 12">
            <a:extLst xmlns:a="http://schemas.openxmlformats.org/drawingml/2006/main">
              <a:ext uri="{FF2B5EF4-FFF2-40B4-BE49-F238E27FC236}">
                <a16:creationId xmlns:a16="http://schemas.microsoft.com/office/drawing/2014/main" id="{50192F91-1DCC-4072-BBD3-D385A4564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87655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usuarios como máximo</a:t>
            </a:r>
          </a:p>
        </p:txBody>
      </p:sp>
      <p:cxnSp>
        <p:nvCxnSpPr>
          <p:cNvPr id="71" name="Conector de Seta Reta 34"/>
          <p:cNvCxnSpPr/>
          <p:nvPr/>
        </p:nvCxnSpPr>
        <p:spPr>
          <a:xfrm xmlns:a="http://schemas.openxmlformats.org/drawingml/2006/main">
            <a:off x="5334000" y="3505200"/>
            <a:ext cx="57150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15" name="Retângulo 14">
            <a:extLst xmlns:a="http://schemas.openxmlformats.org/drawingml/2006/main">
              <a:ext uri="{FF2B5EF4-FFF2-40B4-BE49-F238E27FC236}">
                <a16:creationId xmlns:a16="http://schemas.microsoft.com/office/drawing/2014/main" id="{6B7EE8B4-938E-4078-88FF-50D2C1E2F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829050"/>
            <a:ext cx="257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7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7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150</a:t>
            </a:r>
          </a:p>
        </p:txBody>
      </p:sp>
      <p:sp>
        <p:nvSpPr>
          <p:cNvPr id="16" name="Retângulo 15">
            <a:extLst xmlns:a="http://schemas.openxmlformats.org/drawingml/2006/main">
              <a:ext uri="{FF2B5EF4-FFF2-40B4-BE49-F238E27FC236}">
                <a16:creationId xmlns:a16="http://schemas.microsoft.com/office/drawing/2014/main" id="{374797A1-5B6C-41BB-B351-D12CF7282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00050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participantes en Meet</a:t>
            </a:r>
          </a:p>
        </p:txBody>
      </p:sp>
      <p:pic>
        <p:nvPicPr>
          <p:cNvPr id="74" name="Imagem 3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502cfe26bc481d"/>
          <a:stretch xmlns:a="http://schemas.openxmlformats.org/drawingml/2006/main"/>
        </p:blipFill>
        <p:spPr>
          <a:xfrm xmlns:a="http://schemas.openxmlformats.org/drawingml/2006/main">
            <a:off x="5619750" y="5181600"/>
            <a:ext cx="514350" cy="514350"/>
          </a:xfrm>
          <a:prstGeom xmlns:a="http://schemas.openxmlformats.org/drawingml/2006/main" prst="rect">
            <a:avLst/>
          </a:prstGeom>
        </p:spPr>
      </p:pic>
      <p:pic>
        <p:nvPicPr>
          <p:cNvPr id="75" name="Imagem 3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8827fa89ef4fc8"/>
          <a:stretch xmlns:a="http://schemas.openxmlformats.org/drawingml/2006/main"/>
        </p:blipFill>
        <p:spPr>
          <a:xfrm xmlns:a="http://schemas.openxmlformats.org/drawingml/2006/main">
            <a:off x="6896100" y="5181600"/>
            <a:ext cx="514350" cy="514350"/>
          </a:xfrm>
          <a:prstGeom xmlns:a="http://schemas.openxmlformats.org/drawingml/2006/main" prst="rect">
            <a:avLst/>
          </a:prstGeom>
        </p:spPr>
      </p:pic>
      <p:pic>
        <p:nvPicPr>
          <p:cNvPr id="76" name="Imagem 3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ba5543847b4505"/>
          <a:stretch xmlns:a="http://schemas.openxmlformats.org/drawingml/2006/main"/>
        </p:blipFill>
        <p:spPr>
          <a:xfrm xmlns:a="http://schemas.openxmlformats.org/drawingml/2006/main">
            <a:off x="8172450" y="5181600"/>
            <a:ext cx="514350" cy="514350"/>
          </a:xfrm>
          <a:prstGeom xmlns:a="http://schemas.openxmlformats.org/drawingml/2006/main" prst="rect">
            <a:avLst/>
          </a:prstGeom>
        </p:spPr>
      </p:pic>
      <p:pic>
        <p:nvPicPr>
          <p:cNvPr id="77" name="Imagem 4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8285b618524a5e"/>
          <a:stretch xmlns:a="http://schemas.openxmlformats.org/drawingml/2006/main"/>
        </p:blipFill>
        <p:spPr>
          <a:xfrm xmlns:a="http://schemas.openxmlformats.org/drawingml/2006/main">
            <a:off x="9448800" y="5181600"/>
            <a:ext cx="514350" cy="514350"/>
          </a:xfrm>
          <a:prstGeom xmlns:a="http://schemas.openxmlformats.org/drawingml/2006/main" prst="rect">
            <a:avLst/>
          </a:prstGeom>
        </p:spPr>
      </p:pic>
      <p:sp>
        <p:nvSpPr>
          <p:cNvPr id="21" name="Retângulo 20">
            <a:extLst xmlns:a="http://schemas.openxmlformats.org/drawingml/2006/main">
              <a:ext uri="{FF2B5EF4-FFF2-40B4-BE49-F238E27FC236}">
                <a16:creationId xmlns:a16="http://schemas.microsoft.com/office/drawing/2014/main" id="{10757BB6-57E7-4A64-B953-D83E51490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81650"/>
            <a:ext cx="4095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Las cuentas nuevas comienzan con hasta 300 usuarios; el aumento debe solicitarse a soporte.</a:t>
            </a:r>
          </a:p>
        </p:txBody>
      </p:sp>
    </p:spTree>
    <p:extLst>
      <p:ext uri="{BB962C8B-B14F-4D97-AF65-F5344CB8AC3E}">
        <p14:creationId xmlns:p14="http://schemas.microsoft.com/office/powerpoint/2010/main" val="16171346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6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etângulo 11">
            <a:extLst xmlns:a="http://schemas.openxmlformats.org/drawingml/2006/main">
              <a:ext uri="{FF2B5EF4-FFF2-40B4-BE49-F238E27FC236}">
                <a16:creationId xmlns:a16="http://schemas.microsoft.com/office/drawing/2014/main" id="{F7A2B835-1F52-418F-80DE-7121715D0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UNIDAD COMPARTIDA</a:t>
            </a:r>
          </a:p>
        </p:txBody>
      </p:sp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4AF67DCF-C719-4463-A55F-B5761D26B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El conocimiento queda en la ONG</a:t>
            </a:r>
          </a:p>
        </p:txBody>
      </p:sp>
      <p:cxnSp>
        <p:nvCxnSpPr>
          <p:cNvPr id="38" name="Conector de Seta Reta 13"/>
          <p:cNvCxnSpPr/>
          <p:nvPr/>
        </p:nvCxnSpPr>
        <p:spPr>
          <a:xfrm xmlns:a="http://schemas.openxmlformats.org/drawingml/2006/main">
            <a:off x="609600" y="6429375"/>
            <a:ext cx="109728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38506F"/>
            </a:solidFill>
            <a:prstDash val="solid"/>
          </a:ln>
        </p:spPr>
      </p:cxnSp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13C29624-E058-4A85-A299-14A5718B3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rPr>
              <a:t>UNIDAD COMPARTIDA</a:t>
            </a:r>
          </a:p>
        </p:txBody>
      </p:sp>
      <p:sp>
        <p:nvSpPr>
          <p:cNvPr id="5" name="Retângulo 4">
            <a:extLst xmlns:a="http://schemas.openxmlformats.org/drawingml/2006/main">
              <a:ext uri="{FF2B5EF4-FFF2-40B4-BE49-F238E27FC236}">
                <a16:creationId xmlns:a16="http://schemas.microsoft.com/office/drawing/2014/main" id="{2EEE3442-8303-4632-B2E3-D4996A169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5151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0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pic>
        <p:nvPicPr>
          <p:cNvPr id="41" name="Imagem 1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13954d49fa42b0"/>
          <a:srcRect xmlns:a="http://schemas.openxmlformats.org/drawingml/2006/main" l="0" t="8261" r="0" b="826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457700" y="1485900"/>
            <a:ext cx="7067550" cy="4476750"/>
          </a:xfrm>
          <a:prstGeom xmlns:a="http://schemas.openxmlformats.org/drawingml/2006/main" prst="roundRect">
            <a:avLst>
              <a:gd name="adj" fmla="val 3404"/>
            </a:avLst>
          </a:prstGeom>
        </p:spPr>
      </p:pic>
      <p:pic>
        <p:nvPicPr>
          <p:cNvPr id="42" name="Imagem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6f3f92a3284934"/>
          <a:stretch xmlns:a="http://schemas.openxmlformats.org/drawingml/2006/main"/>
        </p:blipFill>
        <p:spPr>
          <a:xfrm xmlns:a="http://schemas.openxmlformats.org/drawingml/2006/main">
            <a:off x="666750" y="16764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8" name="Retângulo 7">
            <a:extLst xmlns:a="http://schemas.openxmlformats.org/drawingml/2006/main">
              <a:ext uri="{FF2B5EF4-FFF2-40B4-BE49-F238E27FC236}">
                <a16:creationId xmlns:a16="http://schemas.microsoft.com/office/drawing/2014/main" id="{34F7D1D7-F4F9-44C1-BE93-4DA69C22A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86050"/>
            <a:ext cx="3143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9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49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8,73 TB</a:t>
            </a:r>
          </a:p>
        </p:txBody>
      </p:sp>
      <p:sp>
        <p:nvSpPr>
          <p:cNvPr id="9" name="Retângulo 8">
            <a:extLst xmlns:a="http://schemas.openxmlformats.org/drawingml/2006/main">
              <a:ext uri="{FF2B5EF4-FFF2-40B4-BE49-F238E27FC236}">
                <a16:creationId xmlns:a16="http://schemas.microsoft.com/office/drawing/2014/main" id="{82FA4DFB-0BD2-40F7-BD0F-E1F15CE83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323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725" b="0" i="0">
                <a:solidFill>
                  <a:srgbClr val="D4DE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 i="0">
                <a:solidFill>
                  <a:srgbClr val="D4DEEB"/>
                </a:solidFill>
                <a:latin typeface="Helvetica Neue"/>
                <a:ea typeface="Helvetica Neue"/>
                <a:cs typeface="Helvetica Neue"/>
              </a:rPr>
              <a:t>de 100 TB compartidos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725" b="0" i="0">
                <a:solidFill>
                  <a:srgbClr val="D4DE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 i="0">
                <a:solidFill>
                  <a:srgbClr val="D4DEEB"/>
                </a:solidFill>
                <a:latin typeface="Helvetica Neue"/>
                <a:ea typeface="Helvetica Neue"/>
                <a:cs typeface="Helvetica Neue"/>
              </a:rPr>
              <a:t>en el ejemplo de Abrale</a:t>
            </a:r>
          </a:p>
        </p:txBody>
      </p:sp>
      <p:cxnSp>
        <p:nvCxnSpPr>
          <p:cNvPr id="45" name="Conector de Seta Reta 20"/>
          <p:cNvCxnSpPr/>
          <p:nvPr/>
        </p:nvCxnSpPr>
        <p:spPr>
          <a:xfrm xmlns:a="http://schemas.openxmlformats.org/drawingml/2006/main">
            <a:off x="609600" y="4610100"/>
            <a:ext cx="2952750" cy="953"/>
          </a:xfrm>
          <a:prstGeom xmlns:a="http://schemas.openxmlformats.org/drawingml/2006/main" prst="straightConnector1">
            <a:avLst/>
          </a:prstGeom>
          <a:ln xmlns:a="http://schemas.openxmlformats.org/drawingml/2006/main" w="38100">
            <a:solidFill>
              <a:srgbClr val="FF7A66"/>
            </a:solidFill>
            <a:prstDash val="solid"/>
          </a:ln>
        </p:spPr>
      </p:cxnSp>
      <p:sp>
        <p:nvSpPr>
          <p:cNvPr id="11" name="Retângulo 10">
            <a:extLst xmlns:a="http://schemas.openxmlformats.org/drawingml/2006/main">
              <a:ext uri="{FF2B5EF4-FFF2-40B4-BE49-F238E27FC236}">
                <a16:creationId xmlns:a16="http://schemas.microsoft.com/office/drawing/2014/main" id="{408F59FB-551A-4122-B5BD-3916DC937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3238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50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Los archivos de las unidades compartidas pertenecen a la organización. Si alguien se va, la información permanece.</a:t>
            </a:r>
          </a:p>
        </p:txBody>
      </p:sp>
    </p:spTree>
    <p:extLst>
      <p:ext uri="{BB962C8B-B14F-4D97-AF65-F5344CB8AC3E}">
        <p14:creationId xmlns:p14="http://schemas.microsoft.com/office/powerpoint/2010/main" val="70471459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Retângulo 38">
            <a:extLst xmlns:a="http://schemas.openxmlformats.org/drawingml/2006/main">
              <a:ext uri="{FF2B5EF4-FFF2-40B4-BE49-F238E27FC236}">
                <a16:creationId xmlns:a16="http://schemas.microsoft.com/office/drawing/2014/main" id="{ABF7711C-B687-4119-BBD4-454976190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GOOGLE EN OPERACIÓN</a:t>
            </a:r>
          </a:p>
        </p:txBody>
      </p:sp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919C7A90-9C04-49E2-8259-1562A3BCC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No es solo correo: es un sistema de trabajo</a:t>
            </a:r>
          </a:p>
        </p:txBody>
      </p:sp>
      <p:cxnSp>
        <p:nvCxnSpPr>
          <p:cNvPr id="65" name="Conector de Seta Reta 40"/>
          <p:cNvCxnSpPr/>
          <p:nvPr/>
        </p:nvCxnSpPr>
        <p:spPr>
          <a:xfrm xmlns:a="http://schemas.openxmlformats.org/drawingml/2006/main">
            <a:off x="609600" y="6429375"/>
            <a:ext cx="109728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C35CD3EC-0DA5-4614-A197-0CC9B2312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GOOGLE EN OPERACIÓN</a:t>
            </a:r>
          </a:p>
        </p:txBody>
      </p:sp>
      <p:sp>
        <p:nvSpPr>
          <p:cNvPr id="5" name="Retângulo 4">
            <a:extLst xmlns:a="http://schemas.openxmlformats.org/drawingml/2006/main">
              <a:ext uri="{FF2B5EF4-FFF2-40B4-BE49-F238E27FC236}">
                <a16:creationId xmlns:a16="http://schemas.microsoft.com/office/drawing/2014/main" id="{DB8C2566-41D0-49A2-BF63-999DE9555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5151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6" name="Retângulo 5">
            <a:extLst xmlns:a="http://schemas.openxmlformats.org/drawingml/2006/main">
              <a:ext uri="{FF2B5EF4-FFF2-40B4-BE49-F238E27FC236}">
                <a16:creationId xmlns:a16="http://schemas.microsoft.com/office/drawing/2014/main" id="{5D36BD8C-251B-4934-B371-E0A312147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47800"/>
            <a:ext cx="7429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Diseñe el proceso antes de elegir aplicaciones aisladas.</a:t>
            </a:r>
          </a:p>
        </p:txBody>
      </p:sp>
      <p:cxnSp>
        <p:nvCxnSpPr>
          <p:cNvPr id="69" name="Conector de Seta Reta 44"/>
          <p:cNvCxnSpPr/>
          <p:nvPr/>
        </p:nvCxnSpPr>
        <p:spPr>
          <a:xfrm xmlns:a="http://schemas.openxmlformats.org/drawingml/2006/main">
            <a:off x="990600" y="3276600"/>
            <a:ext cx="9810750" cy="953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01828"/>
            </a:solidFill>
            <a:prstDash val="solid"/>
          </a:ln>
        </p:spPr>
      </p:cxnSp>
      <p:pic>
        <p:nvPicPr>
          <p:cNvPr id="70" name="Imagem 4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476961e1ee47df"/>
          <a:stretch xmlns:a="http://schemas.openxmlformats.org/drawingml/2006/main"/>
        </p:blipFill>
        <p:spPr>
          <a:xfrm xmlns:a="http://schemas.openxmlformats.org/drawingml/2006/main">
            <a:off x="866775" y="2133600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9" name="Oval 8">
            <a:extLst xmlns:a="http://schemas.openxmlformats.org/drawingml/2006/main">
              <a:ext uri="{FF2B5EF4-FFF2-40B4-BE49-F238E27FC236}">
                <a16:creationId xmlns:a16="http://schemas.microsoft.com/office/drawing/2014/main" id="{F3CD4DC4-15B9-468B-BD4F-A47046AD2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Retângulo 9">
            <a:extLst xmlns:a="http://schemas.openxmlformats.org/drawingml/2006/main">
              <a:ext uri="{FF2B5EF4-FFF2-40B4-BE49-F238E27FC236}">
                <a16:creationId xmlns:a16="http://schemas.microsoft.com/office/drawing/2014/main" id="{A400B061-5903-405C-B8D4-6F74B0BC4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38550"/>
            <a:ext cx="514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Retângulo 10">
            <a:extLst xmlns:a="http://schemas.openxmlformats.org/drawingml/2006/main">
              <a:ext uri="{FF2B5EF4-FFF2-40B4-BE49-F238E27FC236}">
                <a16:creationId xmlns:a16="http://schemas.microsoft.com/office/drawing/2014/main" id="{3AC24B13-D12F-4F12-9B2C-D5CF9BF43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38600"/>
            <a:ext cx="190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CAPTAR</a:t>
            </a:r>
          </a:p>
        </p:txBody>
      </p:sp>
      <p:sp>
        <p:nvSpPr>
          <p:cNvPr id="12" name="Retângulo 11">
            <a:extLst xmlns:a="http://schemas.openxmlformats.org/drawingml/2006/main">
              <a:ext uri="{FF2B5EF4-FFF2-40B4-BE49-F238E27FC236}">
                <a16:creationId xmlns:a16="http://schemas.microsoft.com/office/drawing/2014/main" id="{12C62891-C862-4AB3-B286-A9E2EB053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1485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Forms + Gmail</a:t>
            </a:r>
          </a:p>
        </p:txBody>
      </p:sp>
      <p:sp>
        <p:nvSpPr>
          <p:cNvPr id="13" name="Retângulo 12">
            <a:extLst xmlns:a="http://schemas.openxmlformats.org/drawingml/2006/main">
              <a:ext uri="{FF2B5EF4-FFF2-40B4-BE49-F238E27FC236}">
                <a16:creationId xmlns:a16="http://schemas.microsoft.com/office/drawing/2014/main" id="{1B20D9A7-4D47-4949-8416-53FA4CDF4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14900"/>
            <a:ext cx="1952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2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inscripciones, solicitudes, voluntariado</a:t>
            </a:r>
          </a:p>
        </p:txBody>
      </p:sp>
      <p:pic>
        <p:nvPicPr>
          <p:cNvPr id="76" name="Imagem 5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454985e63e4aa7"/>
          <a:stretch xmlns:a="http://schemas.openxmlformats.org/drawingml/2006/main"/>
        </p:blipFill>
        <p:spPr>
          <a:xfrm xmlns:a="http://schemas.openxmlformats.org/drawingml/2006/main">
            <a:off x="3133725" y="2133600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15" name="Oval 14">
            <a:extLst xmlns:a="http://schemas.openxmlformats.org/drawingml/2006/main">
              <a:ext uri="{FF2B5EF4-FFF2-40B4-BE49-F238E27FC236}">
                <a16:creationId xmlns:a16="http://schemas.microsoft.com/office/drawing/2014/main" id="{4E39D85E-A321-406B-BA9B-9A9081CAF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Retângulo 15">
            <a:extLst xmlns:a="http://schemas.openxmlformats.org/drawingml/2006/main">
              <a:ext uri="{FF2B5EF4-FFF2-40B4-BE49-F238E27FC236}">
                <a16:creationId xmlns:a16="http://schemas.microsoft.com/office/drawing/2014/main" id="{5D6F7861-2143-4EAF-A3FA-BDAC069F8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3638550"/>
            <a:ext cx="514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7" name="Retângulo 16">
            <a:extLst xmlns:a="http://schemas.openxmlformats.org/drawingml/2006/main">
              <a:ext uri="{FF2B5EF4-FFF2-40B4-BE49-F238E27FC236}">
                <a16:creationId xmlns:a16="http://schemas.microsoft.com/office/drawing/2014/main" id="{085CC1A6-9B95-4946-A9E8-7E9867171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4038600"/>
            <a:ext cx="190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ORGANIZAR</a:t>
            </a:r>
          </a:p>
        </p:txBody>
      </p:sp>
      <p:sp>
        <p:nvSpPr>
          <p:cNvPr id="18" name="Retângulo 17">
            <a:extLst xmlns:a="http://schemas.openxmlformats.org/drawingml/2006/main">
              <a:ext uri="{FF2B5EF4-FFF2-40B4-BE49-F238E27FC236}">
                <a16:creationId xmlns:a16="http://schemas.microsoft.com/office/drawing/2014/main" id="{2BB79197-111D-4A43-AB0C-810BE9DED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451485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Drive + grupos</a:t>
            </a:r>
          </a:p>
        </p:txBody>
      </p:sp>
      <p:sp>
        <p:nvSpPr>
          <p:cNvPr id="19" name="Retângulo 18">
            <a:extLst xmlns:a="http://schemas.openxmlformats.org/drawingml/2006/main">
              <a:ext uri="{FF2B5EF4-FFF2-40B4-BE49-F238E27FC236}">
                <a16:creationId xmlns:a16="http://schemas.microsoft.com/office/drawing/2014/main" id="{216EBC41-7AFA-44A2-B047-066494C5F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4914900"/>
            <a:ext cx="1952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2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archivos, acceso, continuidad</a:t>
            </a:r>
          </a:p>
        </p:txBody>
      </p:sp>
      <p:pic>
        <p:nvPicPr>
          <p:cNvPr id="82" name="Imagem 5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ce924eed334db4"/>
          <a:stretch xmlns:a="http://schemas.openxmlformats.org/drawingml/2006/main"/>
        </p:blipFill>
        <p:spPr>
          <a:xfrm xmlns:a="http://schemas.openxmlformats.org/drawingml/2006/main">
            <a:off x="5400675" y="2133600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21" name="Oval 20">
            <a:extLst xmlns:a="http://schemas.openxmlformats.org/drawingml/2006/main">
              <a:ext uri="{FF2B5EF4-FFF2-40B4-BE49-F238E27FC236}">
                <a16:creationId xmlns:a16="http://schemas.microsoft.com/office/drawing/2014/main" id="{890F7C50-4D71-47D4-AB99-61407CC24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tângulo 21">
            <a:extLst xmlns:a="http://schemas.openxmlformats.org/drawingml/2006/main">
              <a:ext uri="{FF2B5EF4-FFF2-40B4-BE49-F238E27FC236}">
                <a16:creationId xmlns:a16="http://schemas.microsoft.com/office/drawing/2014/main" id="{1E2E9227-6109-4DD5-B6AB-CFB1CE3F8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3638550"/>
            <a:ext cx="514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3" name="Retângulo 22">
            <a:extLst xmlns:a="http://schemas.openxmlformats.org/drawingml/2006/main">
              <a:ext uri="{FF2B5EF4-FFF2-40B4-BE49-F238E27FC236}">
                <a16:creationId xmlns:a16="http://schemas.microsoft.com/office/drawing/2014/main" id="{F6818A5A-DD09-41DB-8C0B-585933DA5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4038600"/>
            <a:ext cx="190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COLABORAR</a:t>
            </a:r>
          </a:p>
        </p:txBody>
      </p:sp>
      <p:sp>
        <p:nvSpPr>
          <p:cNvPr id="24" name="Retângulo 23">
            <a:extLst xmlns:a="http://schemas.openxmlformats.org/drawingml/2006/main">
              <a:ext uri="{FF2B5EF4-FFF2-40B4-BE49-F238E27FC236}">
                <a16:creationId xmlns:a16="http://schemas.microsoft.com/office/drawing/2014/main" id="{C6E7867A-DA22-4C9D-A65D-749C265A8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451485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Docs + Sheets</a:t>
            </a:r>
          </a:p>
        </p:txBody>
      </p:sp>
      <p:sp>
        <p:nvSpPr>
          <p:cNvPr id="25" name="Retângulo 24">
            <a:extLst xmlns:a="http://schemas.openxmlformats.org/drawingml/2006/main">
              <a:ext uri="{FF2B5EF4-FFF2-40B4-BE49-F238E27FC236}">
                <a16:creationId xmlns:a16="http://schemas.microsoft.com/office/drawing/2014/main" id="{67DC6717-691D-46B3-8C0F-BA3ADB35F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4914900"/>
            <a:ext cx="1952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2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propuestas, presupuesto, indicadores</a:t>
            </a:r>
          </a:p>
        </p:txBody>
      </p:sp>
      <p:pic>
        <p:nvPicPr>
          <p:cNvPr id="88" name="Imagem 6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e97e7dff9e4224"/>
          <a:stretch xmlns:a="http://schemas.openxmlformats.org/drawingml/2006/main"/>
        </p:blipFill>
        <p:spPr>
          <a:xfrm xmlns:a="http://schemas.openxmlformats.org/drawingml/2006/main">
            <a:off x="7667625" y="2133600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27" name="Oval 26">
            <a:extLst xmlns:a="http://schemas.openxmlformats.org/drawingml/2006/main">
              <a:ext uri="{FF2B5EF4-FFF2-40B4-BE49-F238E27FC236}">
                <a16:creationId xmlns:a16="http://schemas.microsoft.com/office/drawing/2014/main" id="{B54E922A-BDD9-4249-820E-A87871F4F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8" name="Retângulo 27">
            <a:extLst xmlns:a="http://schemas.openxmlformats.org/drawingml/2006/main">
              <a:ext uri="{FF2B5EF4-FFF2-40B4-BE49-F238E27FC236}">
                <a16:creationId xmlns:a16="http://schemas.microsoft.com/office/drawing/2014/main" id="{CD6734D2-4868-412E-8B42-7D84A840E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3638550"/>
            <a:ext cx="514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9" name="Retângulo 28">
            <a:extLst xmlns:a="http://schemas.openxmlformats.org/drawingml/2006/main">
              <a:ext uri="{FF2B5EF4-FFF2-40B4-BE49-F238E27FC236}">
                <a16:creationId xmlns:a16="http://schemas.microsoft.com/office/drawing/2014/main" id="{76A0C2D8-1861-49FA-AC56-9E9A57BF4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4038600"/>
            <a:ext cx="190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COORDENAR</a:t>
            </a:r>
          </a:p>
        </p:txBody>
      </p:sp>
      <p:sp>
        <p:nvSpPr>
          <p:cNvPr id="30" name="Retângulo 29">
            <a:extLst xmlns:a="http://schemas.openxmlformats.org/drawingml/2006/main">
              <a:ext uri="{FF2B5EF4-FFF2-40B4-BE49-F238E27FC236}">
                <a16:creationId xmlns:a16="http://schemas.microsoft.com/office/drawing/2014/main" id="{21953D47-E941-49A5-80D2-055754349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451485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Calendar + Meet</a:t>
            </a:r>
          </a:p>
        </p:txBody>
      </p:sp>
      <p:sp>
        <p:nvSpPr>
          <p:cNvPr id="31" name="Retângulo 30">
            <a:extLst xmlns:a="http://schemas.openxmlformats.org/drawingml/2006/main">
              <a:ext uri="{FF2B5EF4-FFF2-40B4-BE49-F238E27FC236}">
                <a16:creationId xmlns:a16="http://schemas.microsoft.com/office/drawing/2014/main" id="{63F6C131-CFA6-4DBB-B903-F857E911A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4914900"/>
            <a:ext cx="1952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2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rutinas, agendas, atención</a:t>
            </a:r>
          </a:p>
        </p:txBody>
      </p:sp>
      <p:pic>
        <p:nvPicPr>
          <p:cNvPr id="94" name="Imagem 6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ce924eed334db4"/>
          <a:stretch xmlns:a="http://schemas.openxmlformats.org/drawingml/2006/main"/>
        </p:blipFill>
        <p:spPr>
          <a:xfrm xmlns:a="http://schemas.openxmlformats.org/drawingml/2006/main">
            <a:off x="9934575" y="2133600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3" name="Oval 32">
            <a:extLst xmlns:a="http://schemas.openxmlformats.org/drawingml/2006/main">
              <a:ext uri="{FF2B5EF4-FFF2-40B4-BE49-F238E27FC236}">
                <a16:creationId xmlns:a16="http://schemas.microsoft.com/office/drawing/2014/main" id="{785D8FD2-C9F4-486E-BB41-4BB717968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6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4" name="Retângulo 33">
            <a:extLst xmlns:a="http://schemas.openxmlformats.org/drawingml/2006/main">
              <a:ext uri="{FF2B5EF4-FFF2-40B4-BE49-F238E27FC236}">
                <a16:creationId xmlns:a16="http://schemas.microsoft.com/office/drawing/2014/main" id="{8F4B50D0-9E84-4447-B25A-3FE5D572D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638550"/>
            <a:ext cx="514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35" name="Retângulo 34">
            <a:extLst xmlns:a="http://schemas.openxmlformats.org/drawingml/2006/main">
              <a:ext uri="{FF2B5EF4-FFF2-40B4-BE49-F238E27FC236}">
                <a16:creationId xmlns:a16="http://schemas.microsoft.com/office/drawing/2014/main" id="{551BC183-8917-4755-8FB8-9E2084832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4038600"/>
            <a:ext cx="190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COMUNICAR</a:t>
            </a:r>
          </a:p>
        </p:txBody>
      </p:sp>
      <p:sp>
        <p:nvSpPr>
          <p:cNvPr id="36" name="Retângulo 35">
            <a:extLst xmlns:a="http://schemas.openxmlformats.org/drawingml/2006/main">
              <a:ext uri="{FF2B5EF4-FFF2-40B4-BE49-F238E27FC236}">
                <a16:creationId xmlns:a16="http://schemas.microsoft.com/office/drawing/2014/main" id="{BDF1E36D-4791-4809-ACC3-5757F59AA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451485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Slides + Sites</a:t>
            </a:r>
          </a:p>
        </p:txBody>
      </p:sp>
      <p:sp>
        <p:nvSpPr>
          <p:cNvPr id="37" name="Retângulo 36">
            <a:extLst xmlns:a="http://schemas.openxmlformats.org/drawingml/2006/main">
              <a:ext uri="{FF2B5EF4-FFF2-40B4-BE49-F238E27FC236}">
                <a16:creationId xmlns:a16="http://schemas.microsoft.com/office/drawing/2014/main" id="{B93A7191-9924-482C-8E2B-0FBFF5DDA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4914900"/>
            <a:ext cx="1952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2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rendición de cuentas e impacto</a:t>
            </a:r>
          </a:p>
        </p:txBody>
      </p:sp>
      <p:sp>
        <p:nvSpPr>
          <p:cNvPr id="38" name="Retângulo 37">
            <a:extLst xmlns:a="http://schemas.openxmlformats.org/drawingml/2006/main">
              <a:ext uri="{FF2B5EF4-FFF2-40B4-BE49-F238E27FC236}">
                <a16:creationId xmlns:a16="http://schemas.microsoft.com/office/drawing/2014/main" id="{D0B9E9A8-AEFB-41E8-AF9C-25EF80AA0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5905500"/>
            <a:ext cx="590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6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Empiece simple, repita y luego automatice.</a:t>
            </a:r>
          </a:p>
        </p:txBody>
      </p:sp>
    </p:spTree>
    <p:extLst>
      <p:ext uri="{BB962C8B-B14F-4D97-AF65-F5344CB8AC3E}">
        <p14:creationId xmlns:p14="http://schemas.microsoft.com/office/powerpoint/2010/main" val="63618300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Retângulo 17">
            <a:extLst xmlns:a="http://schemas.openxmlformats.org/drawingml/2006/main">
              <a:ext uri="{FF2B5EF4-FFF2-40B4-BE49-F238E27FC236}">
                <a16:creationId xmlns:a16="http://schemas.microsoft.com/office/drawing/2014/main" id="{7FAB7460-694C-4891-8166-BF7A3C3BB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MICROSOFT FOR NONPROFITS</a:t>
            </a:r>
          </a:p>
        </p:txBody>
      </p:sp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3C45EF94-EC37-48A3-BFA8-EB4B7BAFA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Microsoft 365 une colaboración y seguridad</a:t>
            </a:r>
          </a:p>
        </p:txBody>
      </p:sp>
      <p:cxnSp>
        <p:nvCxnSpPr>
          <p:cNvPr id="30" name="Conector de Seta Reta 19"/>
          <p:cNvCxnSpPr/>
          <p:nvPr/>
        </p:nvCxnSpPr>
        <p:spPr>
          <a:xfrm xmlns:a="http://schemas.openxmlformats.org/drawingml/2006/main">
            <a:off x="609600" y="6429375"/>
            <a:ext cx="109728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4D3A951A-914E-455F-AADB-4BAF8FEC1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MICROSOFT FOR NONPROFITS</a:t>
            </a:r>
          </a:p>
        </p:txBody>
      </p:sp>
      <p:sp>
        <p:nvSpPr>
          <p:cNvPr id="5" name="Retângulo 4">
            <a:extLst xmlns:a="http://schemas.openxmlformats.org/drawingml/2006/main">
              <a:ext uri="{FF2B5EF4-FFF2-40B4-BE49-F238E27FC236}">
                <a16:creationId xmlns:a16="http://schemas.microsoft.com/office/drawing/2014/main" id="{9B7B7B15-EEB6-4004-8B4C-BD0A6077F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5151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pic>
        <p:nvPicPr>
          <p:cNvPr id="33" name="Imagem 2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7375d18f814734"/>
          <a:stretch xmlns:a="http://schemas.openxmlformats.org/drawingml/2006/main"/>
        </p:blipFill>
        <p:spPr>
          <a:xfrm xmlns:a="http://schemas.openxmlformats.org/drawingml/2006/main">
            <a:off x="10401300" y="342900"/>
            <a:ext cx="666750" cy="666750"/>
          </a:xfrm>
          <a:prstGeom xmlns:a="http://schemas.openxmlformats.org/drawingml/2006/main" prst="rect">
            <a:avLst/>
          </a:prstGeom>
        </p:spPr>
      </p:pic>
      <p:sp>
        <p:nvSpPr>
          <p:cNvPr id="7" name="Retângulo Arredondado 6">
            <a:extLst xmlns:a="http://schemas.openxmlformats.org/drawingml/2006/main">
              <a:ext uri="{FF2B5EF4-FFF2-40B4-BE49-F238E27FC236}">
                <a16:creationId xmlns:a16="http://schemas.microsoft.com/office/drawing/2014/main" id="{63B56DA8-0EAD-480A-BC80-54AFBA67B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4476750" cy="400050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07162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Retângulo 7">
            <a:extLst xmlns:a="http://schemas.openxmlformats.org/drawingml/2006/main">
              <a:ext uri="{FF2B5EF4-FFF2-40B4-BE49-F238E27FC236}">
                <a16:creationId xmlns:a16="http://schemas.microsoft.com/office/drawing/2014/main" id="{07C34E02-924F-4311-A2EB-80FC386DD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7645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HASTA</a:t>
            </a:r>
          </a:p>
        </p:txBody>
      </p:sp>
      <p:sp>
        <p:nvSpPr>
          <p:cNvPr id="9" name="Retângulo 8">
            <a:extLst xmlns:a="http://schemas.openxmlformats.org/drawingml/2006/main">
              <a:ext uri="{FF2B5EF4-FFF2-40B4-BE49-F238E27FC236}">
                <a16:creationId xmlns:a16="http://schemas.microsoft.com/office/drawing/2014/main" id="{661D3AD4-EAD6-42E3-9D73-56792CEE3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00300"/>
            <a:ext cx="28575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67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300</a:t>
            </a:r>
          </a:p>
        </p:txBody>
      </p:sp>
      <p:sp>
        <p:nvSpPr>
          <p:cNvPr id="10" name="Retângulo 9">
            <a:extLst xmlns:a="http://schemas.openxmlformats.org/drawingml/2006/main">
              <a:ext uri="{FF2B5EF4-FFF2-40B4-BE49-F238E27FC236}">
                <a16:creationId xmlns:a16="http://schemas.microsoft.com/office/drawing/2014/main" id="{54446F7E-62C0-4F18-81FE-FE6DDE117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2425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usuarios gratuitos</a:t>
            </a:r>
          </a:p>
        </p:txBody>
      </p:sp>
      <p:sp>
        <p:nvSpPr>
          <p:cNvPr id="11" name="Retângulo 10">
            <a:extLst xmlns:a="http://schemas.openxmlformats.org/drawingml/2006/main">
              <a:ext uri="{FF2B5EF4-FFF2-40B4-BE49-F238E27FC236}">
                <a16:creationId xmlns:a16="http://schemas.microsoft.com/office/drawing/2014/main" id="{27BD05F1-16AB-4CF1-B7CA-35099FB74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343400"/>
            <a:ext cx="33909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425" b="0" i="0">
                <a:solidFill>
                  <a:srgbClr val="C2D0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C2D0E0"/>
                </a:solidFill>
                <a:latin typeface="Helvetica Neue"/>
                <a:ea typeface="Helvetica Neue"/>
                <a:cs typeface="Helvetica Neue"/>
              </a:rPr>
              <a:t>Microsoft 365 Business Basic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425" b="0" i="0">
                <a:solidFill>
                  <a:srgbClr val="C2D0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C2D0E0"/>
                </a:solidFill>
                <a:latin typeface="Helvetica Neue"/>
                <a:ea typeface="Helvetica Neue"/>
                <a:cs typeface="Helvetica Neue"/>
              </a:rPr>
              <a:t>Web y móvil · Teams · 1 TB por usuario</a:t>
            </a:r>
          </a:p>
        </p:txBody>
      </p:sp>
      <p:pic>
        <p:nvPicPr>
          <p:cNvPr id="39" name="Imagem 2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2807ae2d6d4cf2"/>
          <a:stretch xmlns:a="http://schemas.openxmlformats.org/drawingml/2006/main"/>
        </p:blipFill>
        <p:spPr>
          <a:xfrm xmlns:a="http://schemas.openxmlformats.org/drawingml/2006/main">
            <a:off x="6003724" y="1809750"/>
            <a:ext cx="946552" cy="876300"/>
          </a:xfrm>
          <a:prstGeom xmlns:a="http://schemas.openxmlformats.org/drawingml/2006/main" prst="rect">
            <a:avLst/>
          </a:prstGeom>
        </p:spPr>
      </p:pic>
      <p:sp>
        <p:nvSpPr>
          <p:cNvPr id="13" name="Retângulo 12">
            <a:extLst xmlns:a="http://schemas.openxmlformats.org/drawingml/2006/main">
              <a:ext uri="{FF2B5EF4-FFF2-40B4-BE49-F238E27FC236}">
                <a16:creationId xmlns:a16="http://schemas.microsoft.com/office/drawing/2014/main" id="{E2C3278B-68D3-4953-86DB-E11907652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1924050"/>
            <a:ext cx="3810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Business Premium con precio para ONG</a:t>
            </a:r>
          </a:p>
        </p:txBody>
      </p:sp>
      <p:sp>
        <p:nvSpPr>
          <p:cNvPr id="14" name="Retângulo 13">
            <a:extLst xmlns:a="http://schemas.openxmlformats.org/drawingml/2006/main">
              <a:ext uri="{FF2B5EF4-FFF2-40B4-BE49-F238E27FC236}">
                <a16:creationId xmlns:a16="http://schemas.microsoft.com/office/drawing/2014/main" id="{68CE5890-FC33-420E-AFBF-09F67EABD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009900"/>
            <a:ext cx="514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0" algn="l">
              <a:buChar char="•"/>
              <a:defRPr sz="150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b="1">
                <a:solidFill>
                  <a:srgbClr val="101828"/>
                </a:solidFill>
              </a:rPr>
              <a:t>Apps de escritorio:</a:t>
            </a:r>
            <a:r>
              <a:rPr b="1">
                <a:solidFill>
                  <a:srgbClr val="101828"/>
                </a:solidFill>
              </a:rPr>
              <a:t> </a:t>
            </a:r>
            <a:r>
              <a:rPr>
                <a:solidFill>
                  <a:srgbClr val="344054"/>
                </a:solidFill>
              </a:rPr>
              <a:t>Word, Excel, PowerPoint y Outlook.</a:t>
            </a:r>
          </a:p>
        </p:txBody>
      </p:sp>
      <p:sp>
        <p:nvSpPr>
          <p:cNvPr id="15" name="Retângulo 14">
            <a:extLst xmlns:a="http://schemas.openxmlformats.org/drawingml/2006/main">
              <a:ext uri="{FF2B5EF4-FFF2-40B4-BE49-F238E27FC236}">
                <a16:creationId xmlns:a16="http://schemas.microsoft.com/office/drawing/2014/main" id="{EF7613CF-271B-4346-9AC5-CFE3927B8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657600"/>
            <a:ext cx="514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0" algn="l">
              <a:buChar char="•"/>
              <a:defRPr sz="150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b="1">
                <a:solidFill>
                  <a:srgbClr val="101828"/>
                </a:solidFill>
              </a:rPr>
              <a:t>Seguridad:</a:t>
            </a:r>
            <a:r>
              <a:rPr b="1">
                <a:solidFill>
                  <a:srgbClr val="101828"/>
                </a:solidFill>
              </a:rPr>
              <a:t> </a:t>
            </a:r>
            <a:r>
              <a:rPr>
                <a:solidFill>
                  <a:srgbClr val="344054"/>
                </a:solidFill>
              </a:rPr>
              <a:t>identidad, dispositivos y endpoint.</a:t>
            </a:r>
          </a:p>
        </p:txBody>
      </p:sp>
      <p:sp>
        <p:nvSpPr>
          <p:cNvPr id="16" name="Retângulo 15">
            <a:extLst xmlns:a="http://schemas.openxmlformats.org/drawingml/2006/main">
              <a:ext uri="{FF2B5EF4-FFF2-40B4-BE49-F238E27FC236}">
                <a16:creationId xmlns:a16="http://schemas.microsoft.com/office/drawing/2014/main" id="{FF5CFF62-A24E-43B7-8D30-71BBE5B90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305300"/>
            <a:ext cx="514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0" algn="l">
              <a:buChar char="•"/>
              <a:defRPr sz="150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b="1">
                <a:solidFill>
                  <a:srgbClr val="101828"/>
                </a:solidFill>
              </a:rPr>
              <a:t>Trabajo híbrido:</a:t>
            </a:r>
            <a:r>
              <a:rPr b="1">
                <a:solidFill>
                  <a:srgbClr val="101828"/>
                </a:solidFill>
              </a:rPr>
              <a:t> </a:t>
            </a:r>
            <a:r>
              <a:rPr>
                <a:solidFill>
                  <a:srgbClr val="344054"/>
                </a:solidFill>
              </a:rPr>
              <a:t>Teams + SharePoint + OneDrive.</a:t>
            </a:r>
          </a:p>
        </p:txBody>
      </p:sp>
      <p:sp>
        <p:nvSpPr>
          <p:cNvPr id="17" name="Retângulo 16">
            <a:extLst xmlns:a="http://schemas.openxmlformats.org/drawingml/2006/main">
              <a:ext uri="{FF2B5EF4-FFF2-40B4-BE49-F238E27FC236}">
                <a16:creationId xmlns:a16="http://schemas.microsoft.com/office/drawing/2014/main" id="{CD6E4E7F-3BD7-4DBB-A402-9BDB945DB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5219700"/>
            <a:ext cx="5143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En Teams: canales por proyecto · reuniones · archivos · gobernanza de acceso</a:t>
            </a:r>
          </a:p>
        </p:txBody>
      </p:sp>
    </p:spTree>
    <p:extLst>
      <p:ext uri="{BB962C8B-B14F-4D97-AF65-F5344CB8AC3E}">
        <p14:creationId xmlns:p14="http://schemas.microsoft.com/office/powerpoint/2010/main" val="171309870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6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Imagem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b0f5e301bf4cb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7BC62F56-E1E1-4BA9-B788-A93ED97C3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62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Retângulo 2">
            <a:extLst xmlns:a="http://schemas.openxmlformats.org/drawingml/2006/main">
              <a:ext uri="{FF2B5EF4-FFF2-40B4-BE49-F238E27FC236}">
                <a16:creationId xmlns:a16="http://schemas.microsoft.com/office/drawing/2014/main" id="{AC93D7E3-0FAB-4FF8-BB1E-B8EF569C0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2A35C01E-4D5A-4785-B6A5-A15BACFF5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055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INFRAESTRUCTURA</a:t>
            </a:r>
          </a:p>
        </p:txBody>
      </p:sp>
      <p:sp>
        <p:nvSpPr>
          <p:cNvPr id="5" name="Retângulo Arredondado 4">
            <a:extLst xmlns:a="http://schemas.openxmlformats.org/drawingml/2006/main">
              <a:ext uri="{FF2B5EF4-FFF2-40B4-BE49-F238E27FC236}">
                <a16:creationId xmlns:a16="http://schemas.microsoft.com/office/drawing/2014/main" id="{92A77F0F-BB3A-4643-B5CE-5839A20F7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9650"/>
            <a:ext cx="1257300" cy="8382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7" name="Imagem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97202f8fd64eac"/>
          <a:stretch xmlns:a="http://schemas.openxmlformats.org/drawingml/2006/main"/>
        </p:blipFill>
        <p:spPr>
          <a:xfrm xmlns:a="http://schemas.openxmlformats.org/drawingml/2006/main">
            <a:off x="894956" y="1104900"/>
            <a:ext cx="686589" cy="647700"/>
          </a:xfrm>
          <a:prstGeom xmlns:a="http://schemas.openxmlformats.org/drawingml/2006/main" prst="rect">
            <a:avLst/>
          </a:prstGeom>
        </p:spPr>
      </p:pic>
      <p:sp>
        <p:nvSpPr>
          <p:cNvPr id="7" name="Retângulo 6">
            <a:extLst xmlns:a="http://schemas.openxmlformats.org/drawingml/2006/main">
              <a:ext uri="{FF2B5EF4-FFF2-40B4-BE49-F238E27FC236}">
                <a16:creationId xmlns:a16="http://schemas.microsoft.com/office/drawing/2014/main" id="{ACBC6F27-EC8D-48EF-81A6-8DD75A008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33600"/>
            <a:ext cx="49530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Azure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para ONG</a:t>
            </a:r>
          </a:p>
        </p:txBody>
      </p:sp>
      <p:sp>
        <p:nvSpPr>
          <p:cNvPr id="8" name="Retângulo 7">
            <a:extLst xmlns:a="http://schemas.openxmlformats.org/drawingml/2006/main">
              <a:ext uri="{FF2B5EF4-FFF2-40B4-BE49-F238E27FC236}">
                <a16:creationId xmlns:a16="http://schemas.microsoft.com/office/drawing/2014/main" id="{02E54146-7D55-4717-A387-28C1BB238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24300"/>
            <a:ext cx="4762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875" b="0" i="0">
                <a:solidFill>
                  <a:srgbClr val="D3DE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 i="0">
                <a:solidFill>
                  <a:srgbClr val="D3DEEC"/>
                </a:solidFill>
                <a:latin typeface="Helvetica Neue"/>
                <a:ea typeface="Helvetica Neue"/>
                <a:cs typeface="Helvetica Neue"/>
              </a:rPr>
              <a:t>Crédito en la nube para sacar el hosting, los sistemas y los datos del presupuesto — con gobernanza.</a:t>
            </a:r>
          </a:p>
        </p:txBody>
      </p:sp>
      <p:sp>
        <p:nvSpPr>
          <p:cNvPr id="9" name="Retângulo 8">
            <a:extLst xmlns:a="http://schemas.openxmlformats.org/drawingml/2006/main">
              <a:ext uri="{FF2B5EF4-FFF2-40B4-BE49-F238E27FC236}">
                <a16:creationId xmlns:a16="http://schemas.microsoft.com/office/drawing/2014/main" id="{E55A5918-B20D-410F-941A-6354670EF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96000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8FA4B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8FA4BF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90900745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6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Retângulo 24">
            <a:extLst xmlns:a="http://schemas.openxmlformats.org/drawingml/2006/main">
              <a:ext uri="{FF2B5EF4-FFF2-40B4-BE49-F238E27FC236}">
                <a16:creationId xmlns:a16="http://schemas.microsoft.com/office/drawing/2014/main" id="{3E8CEAC4-5C07-40DA-AF77-14FFFB361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CRÉDITO EN LA NUBE</a:t>
            </a:r>
          </a:p>
        </p:txBody>
      </p:sp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36267B38-6EAA-4A2E-8434-C0E6B09DC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096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US$ 2.000 al año para servicios de Azure</a:t>
            </a:r>
          </a:p>
        </p:txBody>
      </p:sp>
      <p:cxnSp>
        <p:nvCxnSpPr>
          <p:cNvPr id="35" name="Conector de Seta Reta 26"/>
          <p:cNvCxnSpPr/>
          <p:nvPr/>
        </p:nvCxnSpPr>
        <p:spPr>
          <a:xfrm xmlns:a="http://schemas.openxmlformats.org/drawingml/2006/main">
            <a:off x="609600" y="6429375"/>
            <a:ext cx="109728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38506F"/>
            </a:solidFill>
            <a:prstDash val="solid"/>
          </a:ln>
        </p:spPr>
      </p:cxnSp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98081AC0-8CAE-43AF-A725-27EF0F2CF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rPr>
              <a:t>CRÉDITO EN LA NUBE</a:t>
            </a:r>
          </a:p>
        </p:txBody>
      </p:sp>
      <p:sp>
        <p:nvSpPr>
          <p:cNvPr id="5" name="Retângulo 4">
            <a:extLst xmlns:a="http://schemas.openxmlformats.org/drawingml/2006/main">
              <a:ext uri="{FF2B5EF4-FFF2-40B4-BE49-F238E27FC236}">
                <a16:creationId xmlns:a16="http://schemas.microsoft.com/office/drawing/2014/main" id="{3D75C1F5-AFF3-4F1A-8223-D554D609E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5151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0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  <p:sp>
        <p:nvSpPr>
          <p:cNvPr id="6" name="Retângulo 5">
            <a:extLst xmlns:a="http://schemas.openxmlformats.org/drawingml/2006/main">
              <a:ext uri="{FF2B5EF4-FFF2-40B4-BE49-F238E27FC236}">
                <a16:creationId xmlns:a16="http://schemas.microsoft.com/office/drawing/2014/main" id="{1D1A101E-2DCC-4985-9235-05AB7E69A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33550"/>
            <a:ext cx="1238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US$</a:t>
            </a:r>
          </a:p>
        </p:txBody>
      </p:sp>
      <p:sp>
        <p:nvSpPr>
          <p:cNvPr id="7" name="Retângulo 6">
            <a:extLst xmlns:a="http://schemas.openxmlformats.org/drawingml/2006/main">
              <a:ext uri="{FF2B5EF4-FFF2-40B4-BE49-F238E27FC236}">
                <a16:creationId xmlns:a16="http://schemas.microsoft.com/office/drawing/2014/main" id="{58F8D3F1-97A9-48D2-8637-30A70AB1C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4095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7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2.000</a:t>
            </a:r>
          </a:p>
        </p:txBody>
      </p:sp>
      <p:sp>
        <p:nvSpPr>
          <p:cNvPr id="8" name="Retângulo 7">
            <a:extLst xmlns:a="http://schemas.openxmlformats.org/drawingml/2006/main">
              <a:ext uri="{FF2B5EF4-FFF2-40B4-BE49-F238E27FC236}">
                <a16:creationId xmlns:a16="http://schemas.microsoft.com/office/drawing/2014/main" id="{3670BFC6-505F-4D48-AEA9-C43A78495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342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créditos al año</a:t>
            </a:r>
          </a:p>
        </p:txBody>
      </p:sp>
      <p:sp>
        <p:nvSpPr>
          <p:cNvPr id="9" name="Retângulo 8">
            <a:extLst xmlns:a="http://schemas.openxmlformats.org/drawingml/2006/main">
              <a:ext uri="{FF2B5EF4-FFF2-40B4-BE49-F238E27FC236}">
                <a16:creationId xmlns:a16="http://schemas.microsoft.com/office/drawing/2014/main" id="{4209676C-6D6A-4E5C-B98F-840FE85A7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3619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500" b="0" i="0">
                <a:solidFill>
                  <a:srgbClr val="C2D0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C2D0E0"/>
                </a:solidFill>
                <a:latin typeface="Helvetica Neue"/>
                <a:ea typeface="Helvetica Neue"/>
                <a:cs typeface="Helvetica Neue"/>
              </a:rPr>
              <a:t>para servicios publicados por Microsoft en Azure</a:t>
            </a:r>
          </a:p>
        </p:txBody>
      </p:sp>
      <p:pic>
        <p:nvPicPr>
          <p:cNvPr id="42" name="Imagem 3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87fd05f02744b3"/>
          <a:stretch xmlns:a="http://schemas.openxmlformats.org/drawingml/2006/main"/>
        </p:blipFill>
        <p:spPr>
          <a:xfrm xmlns:a="http://schemas.openxmlformats.org/drawingml/2006/main">
            <a:off x="10858500" y="514350"/>
            <a:ext cx="685800" cy="685800"/>
          </a:xfrm>
          <a:prstGeom xmlns:a="http://schemas.openxmlformats.org/drawingml/2006/main" prst="roundRect">
            <a:avLst>
              <a:gd name="adj" fmla="val 22222"/>
            </a:avLst>
          </a:prstGeom>
        </p:spPr>
      </p:pic>
      <p:sp>
        <p:nvSpPr>
          <p:cNvPr id="11" name="Retângulo 10">
            <a:extLst xmlns:a="http://schemas.openxmlformats.org/drawingml/2006/main">
              <a:ext uri="{FF2B5EF4-FFF2-40B4-BE49-F238E27FC236}">
                <a16:creationId xmlns:a16="http://schemas.microsoft.com/office/drawing/2014/main" id="{086207D3-AD7B-4ABC-91B0-8827FD6AB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8669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2" name="Retângulo 11">
            <a:extLst xmlns:a="http://schemas.openxmlformats.org/drawingml/2006/main">
              <a:ext uri="{FF2B5EF4-FFF2-40B4-BE49-F238E27FC236}">
                <a16:creationId xmlns:a16="http://schemas.microsoft.com/office/drawing/2014/main" id="{A3558378-C1C1-41D5-B9A9-BB0A0B187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2266950"/>
            <a:ext cx="276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Sitios y portales</a:t>
            </a:r>
          </a:p>
        </p:txBody>
      </p:sp>
      <p:sp>
        <p:nvSpPr>
          <p:cNvPr id="13" name="Retângulo 12">
            <a:extLst xmlns:a="http://schemas.openxmlformats.org/drawingml/2006/main">
              <a:ext uri="{FF2B5EF4-FFF2-40B4-BE49-F238E27FC236}">
                <a16:creationId xmlns:a16="http://schemas.microsoft.com/office/drawing/2014/main" id="{25CA92BF-79D5-4909-B023-A758899B2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2743200"/>
            <a:ext cx="285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AFC0D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AFC0D4"/>
                </a:solidFill>
                <a:latin typeface="Helvetica Neue"/>
                <a:ea typeface="Helvetica Neue"/>
                <a:cs typeface="Helvetica Neue"/>
              </a:rPr>
              <a:t>App Service, CDN e DNS</a:t>
            </a:r>
          </a:p>
        </p:txBody>
      </p:sp>
      <p:sp>
        <p:nvSpPr>
          <p:cNvPr id="14" name="Retângulo 13">
            <a:extLst xmlns:a="http://schemas.openxmlformats.org/drawingml/2006/main">
              <a:ext uri="{FF2B5EF4-FFF2-40B4-BE49-F238E27FC236}">
                <a16:creationId xmlns:a16="http://schemas.microsoft.com/office/drawing/2014/main" id="{20145FE5-EA8A-4029-9B21-51DF55B1E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8669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5" name="Retângulo 14">
            <a:extLst xmlns:a="http://schemas.openxmlformats.org/drawingml/2006/main">
              <a:ext uri="{FF2B5EF4-FFF2-40B4-BE49-F238E27FC236}">
                <a16:creationId xmlns:a16="http://schemas.microsoft.com/office/drawing/2014/main" id="{3CEA6880-9F04-4AA6-A7FA-63D32DA54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266950"/>
            <a:ext cx="276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Sistemas y API</a:t>
            </a:r>
          </a:p>
        </p:txBody>
      </p:sp>
      <p:sp>
        <p:nvSpPr>
          <p:cNvPr id="16" name="Retângulo 15">
            <a:extLst xmlns:a="http://schemas.openxmlformats.org/drawingml/2006/main">
              <a:ext uri="{FF2B5EF4-FFF2-40B4-BE49-F238E27FC236}">
                <a16:creationId xmlns:a16="http://schemas.microsoft.com/office/drawing/2014/main" id="{AD118FEE-0B65-4DC4-A120-C7BABE669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743200"/>
            <a:ext cx="285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AFC0D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AFC0D4"/>
                </a:solidFill>
                <a:latin typeface="Helvetica Neue"/>
                <a:ea typeface="Helvetica Neue"/>
                <a:cs typeface="Helvetica Neue"/>
              </a:rPr>
              <a:t>contenedores y servicios administrados</a:t>
            </a:r>
          </a:p>
        </p:txBody>
      </p:sp>
      <p:sp>
        <p:nvSpPr>
          <p:cNvPr id="17" name="Retângulo 16">
            <a:extLst xmlns:a="http://schemas.openxmlformats.org/drawingml/2006/main">
              <a:ext uri="{FF2B5EF4-FFF2-40B4-BE49-F238E27FC236}">
                <a16:creationId xmlns:a16="http://schemas.microsoft.com/office/drawing/2014/main" id="{84AD936E-E680-4365-B82D-42117FBC3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5814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Retângulo 17">
            <a:extLst xmlns:a="http://schemas.openxmlformats.org/drawingml/2006/main">
              <a:ext uri="{FF2B5EF4-FFF2-40B4-BE49-F238E27FC236}">
                <a16:creationId xmlns:a16="http://schemas.microsoft.com/office/drawing/2014/main" id="{BC0C1939-D79C-49B7-8977-1878BA8BD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981450"/>
            <a:ext cx="276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VMs</a:t>
            </a:r>
          </a:p>
        </p:txBody>
      </p:sp>
      <p:sp>
        <p:nvSpPr>
          <p:cNvPr id="19" name="Retângulo 18">
            <a:extLst xmlns:a="http://schemas.openxmlformats.org/drawingml/2006/main">
              <a:ext uri="{FF2B5EF4-FFF2-40B4-BE49-F238E27FC236}">
                <a16:creationId xmlns:a16="http://schemas.microsoft.com/office/drawing/2014/main" id="{EE7EFB37-EA13-4969-A0C8-D8CCF4328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457700"/>
            <a:ext cx="285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AFC0D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AFC0D4"/>
                </a:solidFill>
                <a:latin typeface="Helvetica Neue"/>
                <a:ea typeface="Helvetica Neue"/>
                <a:cs typeface="Helvetica Neue"/>
              </a:rPr>
              <a:t>control total del sistema operativo</a:t>
            </a:r>
          </a:p>
        </p:txBody>
      </p:sp>
      <p:sp>
        <p:nvSpPr>
          <p:cNvPr id="20" name="Retângulo 19">
            <a:extLst xmlns:a="http://schemas.openxmlformats.org/drawingml/2006/main">
              <a:ext uri="{FF2B5EF4-FFF2-40B4-BE49-F238E27FC236}">
                <a16:creationId xmlns:a16="http://schemas.microsoft.com/office/drawing/2014/main" id="{231640F9-2707-45CA-A1C1-4CBDC511C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5814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1" name="Retângulo 20">
            <a:extLst xmlns:a="http://schemas.openxmlformats.org/drawingml/2006/main">
              <a:ext uri="{FF2B5EF4-FFF2-40B4-BE49-F238E27FC236}">
                <a16:creationId xmlns:a16="http://schemas.microsoft.com/office/drawing/2014/main" id="{CB08C1ED-1861-47CB-9BD0-B2C7BDF41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81450"/>
            <a:ext cx="276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Datos y respaldo</a:t>
            </a:r>
          </a:p>
        </p:txBody>
      </p:sp>
      <p:sp>
        <p:nvSpPr>
          <p:cNvPr id="22" name="Retângulo 21">
            <a:extLst xmlns:a="http://schemas.openxmlformats.org/drawingml/2006/main">
              <a:ext uri="{FF2B5EF4-FFF2-40B4-BE49-F238E27FC236}">
                <a16:creationId xmlns:a16="http://schemas.microsoft.com/office/drawing/2014/main" id="{D905CAA3-B2CB-441F-9A2F-EB5FCFF35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457700"/>
            <a:ext cx="285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AFC0D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AFC0D4"/>
                </a:solidFill>
                <a:latin typeface="Helvetica Neue"/>
                <a:ea typeface="Helvetica Neue"/>
                <a:cs typeface="Helvetica Neue"/>
              </a:rPr>
              <a:t>bases de datos, almacenamiento y recuperación</a:t>
            </a:r>
          </a:p>
        </p:txBody>
      </p:sp>
      <p:sp>
        <p:nvSpPr>
          <p:cNvPr id="23" name="Retângulo Arredondado 22">
            <a:extLst xmlns:a="http://schemas.openxmlformats.org/drawingml/2006/main">
              <a:ext uri="{FF2B5EF4-FFF2-40B4-BE49-F238E27FC236}">
                <a16:creationId xmlns:a16="http://schemas.microsoft.com/office/drawing/2014/main" id="{A4178E43-FFBD-4DF7-A955-2D9AA603B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81650"/>
            <a:ext cx="109728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7A6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Retângulo 23">
            <a:extLst xmlns:a="http://schemas.openxmlformats.org/drawingml/2006/main">
              <a:ext uri="{FF2B5EF4-FFF2-40B4-BE49-F238E27FC236}">
                <a16:creationId xmlns:a16="http://schemas.microsoft.com/office/drawing/2014/main" id="{F7142908-7EC8-4F20-A89E-512441B63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743575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275" b="1" i="0">
                <a:solidFill>
                  <a:srgbClr val="07162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07162D"/>
                </a:solidFill>
                <a:latin typeface="Helvetica Neue"/>
                <a:ea typeface="Helvetica Neue"/>
                <a:cs typeface="Helvetica Neue"/>
              </a:rPr>
              <a:t>RENUEVE CADA AÑO · EL SALDO NO SE ACUMULA · ACTIVE ALERTAS · PUEDE EXIGIRSE TARJETA</a:t>
            </a:r>
          </a:p>
        </p:txBody>
      </p:sp>
    </p:spTree>
    <p:extLst>
      <p:ext uri="{BB962C8B-B14F-4D97-AF65-F5344CB8AC3E}">
        <p14:creationId xmlns:p14="http://schemas.microsoft.com/office/powerpoint/2010/main" val="80355364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etângulo 23">
            <a:extLst xmlns:a="http://schemas.openxmlformats.org/drawingml/2006/main">
              <a:ext uri="{FF2B5EF4-FFF2-40B4-BE49-F238E27FC236}">
                <a16:creationId xmlns:a16="http://schemas.microsoft.com/office/drawing/2014/main" id="{F0EF813B-CBE3-4B38-ABC1-CFC3C2EB0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AZURE VS. HOSTING COMPARTIDO</a:t>
            </a:r>
          </a:p>
        </p:txBody>
      </p:sp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EEC1B4F3-E6FC-41E4-B122-D63C842D9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Más control exige más responsabilidad</a:t>
            </a:r>
          </a:p>
        </p:txBody>
      </p:sp>
      <p:cxnSp>
        <p:nvCxnSpPr>
          <p:cNvPr id="40" name="Conector de Seta Reta 25"/>
          <p:cNvCxnSpPr/>
          <p:nvPr/>
        </p:nvCxnSpPr>
        <p:spPr>
          <a:xfrm xmlns:a="http://schemas.openxmlformats.org/drawingml/2006/main">
            <a:off x="609600" y="6429375"/>
            <a:ext cx="109728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266FF054-5AB1-47F7-BF57-7E9B10D9D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AZURE VS. HOSTING COMPARTIDO</a:t>
            </a:r>
          </a:p>
        </p:txBody>
      </p:sp>
      <p:sp>
        <p:nvSpPr>
          <p:cNvPr id="5" name="Retângulo 4">
            <a:extLst xmlns:a="http://schemas.openxmlformats.org/drawingml/2006/main">
              <a:ext uri="{FF2B5EF4-FFF2-40B4-BE49-F238E27FC236}">
                <a16:creationId xmlns:a16="http://schemas.microsoft.com/office/drawing/2014/main" id="{25D559B3-2C76-487C-8200-0CAA3E7C6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5151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12</a:t>
            </a:r>
          </a:p>
        </p:txBody>
      </p:sp>
      <p:sp>
        <p:nvSpPr>
          <p:cNvPr id="6" name="Retângulo 5">
            <a:extLst xmlns:a="http://schemas.openxmlformats.org/drawingml/2006/main">
              <a:ext uri="{FF2B5EF4-FFF2-40B4-BE49-F238E27FC236}">
                <a16:creationId xmlns:a16="http://schemas.microsoft.com/office/drawing/2014/main" id="{D480E89D-2F16-479B-A4DA-5173A4E5F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85900"/>
            <a:ext cx="6096000" cy="462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62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44" name="Imagem 2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1f4a04f3c9487d"/>
          <a:stretch xmlns:a="http://schemas.openxmlformats.org/drawingml/2006/main"/>
        </p:blipFill>
        <p:spPr>
          <a:xfrm xmlns:a="http://schemas.openxmlformats.org/drawingml/2006/main">
            <a:off x="1004109" y="1809750"/>
            <a:ext cx="868333" cy="819150"/>
          </a:xfrm>
          <a:prstGeom xmlns:a="http://schemas.openxmlformats.org/drawingml/2006/main" prst="rect">
            <a:avLst/>
          </a:prstGeom>
        </p:spPr>
      </p:pic>
      <p:sp>
        <p:nvSpPr>
          <p:cNvPr id="8" name="Retângulo 7">
            <a:extLst xmlns:a="http://schemas.openxmlformats.org/drawingml/2006/main">
              <a:ext uri="{FF2B5EF4-FFF2-40B4-BE49-F238E27FC236}">
                <a16:creationId xmlns:a16="http://schemas.microsoft.com/office/drawing/2014/main" id="{79528002-9632-4B36-A097-88B686E47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20383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NUBE / VM / PaaS</a:t>
            </a:r>
          </a:p>
        </p:txBody>
      </p:sp>
      <p:sp>
        <p:nvSpPr>
          <p:cNvPr id="9" name="Retângulo 8">
            <a:extLst xmlns:a="http://schemas.openxmlformats.org/drawingml/2006/main">
              <a:ext uri="{FF2B5EF4-FFF2-40B4-BE49-F238E27FC236}">
                <a16:creationId xmlns:a16="http://schemas.microsoft.com/office/drawing/2014/main" id="{5FD22280-C063-42B2-9D6A-454AF88D2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4800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Controle</a:t>
            </a:r>
          </a:p>
        </p:txBody>
      </p:sp>
      <p:sp>
        <p:nvSpPr>
          <p:cNvPr id="10" name="Retângulo 9">
            <a:extLst xmlns:a="http://schemas.openxmlformats.org/drawingml/2006/main">
              <a:ext uri="{FF2B5EF4-FFF2-40B4-BE49-F238E27FC236}">
                <a16:creationId xmlns:a16="http://schemas.microsoft.com/office/drawing/2014/main" id="{6139BA52-3CE2-4104-B614-2A586CB4A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3067050"/>
            <a:ext cx="28003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rPr>
              <a:t>Sistema, red, escalabilidad y observabilidad.</a:t>
            </a:r>
          </a:p>
        </p:txBody>
      </p:sp>
      <p:sp>
        <p:nvSpPr>
          <p:cNvPr id="11" name="Retângulo 10">
            <a:extLst xmlns:a="http://schemas.openxmlformats.org/drawingml/2006/main">
              <a:ext uri="{FF2B5EF4-FFF2-40B4-BE49-F238E27FC236}">
                <a16:creationId xmlns:a16="http://schemas.microsoft.com/office/drawing/2014/main" id="{1AF47970-55FA-4315-8DED-16DFE6529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4335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Operación</a:t>
            </a:r>
          </a:p>
        </p:txBody>
      </p:sp>
      <p:sp>
        <p:nvSpPr>
          <p:cNvPr id="12" name="Retângulo 11">
            <a:extLst xmlns:a="http://schemas.openxmlformats.org/drawingml/2006/main">
              <a:ext uri="{FF2B5EF4-FFF2-40B4-BE49-F238E27FC236}">
                <a16:creationId xmlns:a16="http://schemas.microsoft.com/office/drawing/2014/main" id="{448617D1-B6C6-444B-BF46-7F9431A42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3962400"/>
            <a:ext cx="28003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rPr>
              <a:t>El equipo o un aliado monitorea, actualiza y protege.</a:t>
            </a:r>
          </a:p>
        </p:txBody>
      </p:sp>
      <p:sp>
        <p:nvSpPr>
          <p:cNvPr id="13" name="Retângulo 12">
            <a:extLst xmlns:a="http://schemas.openxmlformats.org/drawingml/2006/main">
              <a:ext uri="{FF2B5EF4-FFF2-40B4-BE49-F238E27FC236}">
                <a16:creationId xmlns:a16="http://schemas.microsoft.com/office/drawing/2014/main" id="{7FAC285F-2826-4BA1-84E7-C5BE92BF5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3870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Mejor uso</a:t>
            </a:r>
          </a:p>
        </p:txBody>
      </p:sp>
      <p:sp>
        <p:nvSpPr>
          <p:cNvPr id="14" name="Retângulo 13">
            <a:extLst xmlns:a="http://schemas.openxmlformats.org/drawingml/2006/main">
              <a:ext uri="{FF2B5EF4-FFF2-40B4-BE49-F238E27FC236}">
                <a16:creationId xmlns:a16="http://schemas.microsoft.com/office/drawing/2014/main" id="{002B8534-B4E5-4F4E-A219-E2AAB8478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857750"/>
            <a:ext cx="28003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rPr>
              <a:t>Sistemas, API, datos y requisitos específicos.</a:t>
            </a:r>
          </a:p>
        </p:txBody>
      </p:sp>
      <p:pic>
        <p:nvPicPr>
          <p:cNvPr id="52" name="Imagem 3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5719ff2c224ac0"/>
          <a:stretch xmlns:a="http://schemas.openxmlformats.org/drawingml/2006/main"/>
        </p:blipFill>
        <p:spPr>
          <a:xfrm xmlns:a="http://schemas.openxmlformats.org/drawingml/2006/main">
            <a:off x="6772275" y="1790700"/>
            <a:ext cx="609600" cy="609600"/>
          </a:xfrm>
          <a:prstGeom xmlns:a="http://schemas.openxmlformats.org/drawingml/2006/main" prst="rect">
            <a:avLst/>
          </a:prstGeom>
        </p:spPr>
      </p:pic>
      <p:pic>
        <p:nvPicPr>
          <p:cNvPr id="53" name="Imagem 3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8745327a824bef"/>
          <a:stretch xmlns:a="http://schemas.openxmlformats.org/drawingml/2006/main"/>
        </p:blipFill>
        <p:spPr>
          <a:xfrm xmlns:a="http://schemas.openxmlformats.org/drawingml/2006/main">
            <a:off x="7715250" y="2024860"/>
            <a:ext cx="1200150" cy="198429"/>
          </a:xfrm>
          <a:prstGeom xmlns:a="http://schemas.openxmlformats.org/drawingml/2006/main" prst="rect">
            <a:avLst/>
          </a:prstGeom>
        </p:spPr>
      </p:pic>
      <p:pic>
        <p:nvPicPr>
          <p:cNvPr id="54" name="Imagem 3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57c46b4ba54ffd"/>
          <a:stretch xmlns:a="http://schemas.openxmlformats.org/drawingml/2006/main"/>
        </p:blipFill>
        <p:spPr>
          <a:xfrm xmlns:a="http://schemas.openxmlformats.org/drawingml/2006/main">
            <a:off x="9182100" y="1957834"/>
            <a:ext cx="1638300" cy="294382"/>
          </a:xfrm>
          <a:prstGeom xmlns:a="http://schemas.openxmlformats.org/drawingml/2006/main" prst="rect">
            <a:avLst/>
          </a:prstGeom>
        </p:spPr>
      </p:pic>
      <p:sp>
        <p:nvSpPr>
          <p:cNvPr id="18" name="Retângulo 17">
            <a:extLst xmlns:a="http://schemas.openxmlformats.org/drawingml/2006/main">
              <a:ext uri="{FF2B5EF4-FFF2-40B4-BE49-F238E27FC236}">
                <a16:creationId xmlns:a16="http://schemas.microsoft.com/office/drawing/2014/main" id="{4FCC0500-F126-4BC6-81A9-0991F9FDF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686050"/>
            <a:ext cx="4229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1" i="0">
                <a:solidFill>
                  <a:srgbClr val="F59E4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 i="0">
                <a:solidFill>
                  <a:srgbClr val="F59E42"/>
                </a:solidFill>
                <a:latin typeface="Helvetica Neue"/>
                <a:ea typeface="Helvetica Neue"/>
                <a:cs typeface="Helvetica Neue"/>
              </a:rPr>
              <a:t>HOSTING COMPARTIDO</a:t>
            </a:r>
          </a:p>
        </p:txBody>
      </p:sp>
      <p:sp>
        <p:nvSpPr>
          <p:cNvPr id="19" name="Retângulo 18">
            <a:extLst xmlns:a="http://schemas.openxmlformats.org/drawingml/2006/main">
              <a:ext uri="{FF2B5EF4-FFF2-40B4-BE49-F238E27FC236}">
                <a16:creationId xmlns:a16="http://schemas.microsoft.com/office/drawing/2014/main" id="{4A92E4FB-387E-4989-B695-A7111EC76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257550"/>
            <a:ext cx="438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El proveedor gestiona la plataforma básica</a:t>
            </a:r>
          </a:p>
        </p:txBody>
      </p:sp>
      <p:sp>
        <p:nvSpPr>
          <p:cNvPr id="20" name="Retângulo 19">
            <a:extLst xmlns:a="http://schemas.openxmlformats.org/drawingml/2006/main">
              <a:ext uri="{FF2B5EF4-FFF2-40B4-BE49-F238E27FC236}">
                <a16:creationId xmlns:a16="http://schemas.microsoft.com/office/drawing/2014/main" id="{D32E0043-73CD-4CA7-B413-9318E3C37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771900"/>
            <a:ext cx="4381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Entorno y recursos limitados por el plan contratado.</a:t>
            </a:r>
          </a:p>
        </p:txBody>
      </p:sp>
      <p:sp>
        <p:nvSpPr>
          <p:cNvPr id="21" name="Retângulo 20">
            <a:extLst xmlns:a="http://schemas.openxmlformats.org/drawingml/2006/main">
              <a:ext uri="{FF2B5EF4-FFF2-40B4-BE49-F238E27FC236}">
                <a16:creationId xmlns:a16="http://schemas.microsoft.com/office/drawing/2014/main" id="{BE00D850-0646-4F7A-B320-C0E0A4A50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572000"/>
            <a:ext cx="4381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Buena opción para un sitio institucional y un WordPress sencillo.</a:t>
            </a:r>
          </a:p>
        </p:txBody>
      </p:sp>
      <p:sp>
        <p:nvSpPr>
          <p:cNvPr id="22" name="Retângulo 21">
            <a:extLst xmlns:a="http://schemas.openxmlformats.org/drawingml/2006/main">
              <a:ext uri="{FF2B5EF4-FFF2-40B4-BE49-F238E27FC236}">
                <a16:creationId xmlns:a16="http://schemas.microsoft.com/office/drawing/2014/main" id="{0B0DF0A6-F257-44A3-A19B-7DBC98391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39115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¿Sitio sencillo? Mejor administrado.</a:t>
            </a:r>
          </a:p>
        </p:txBody>
      </p:sp>
      <p:sp>
        <p:nvSpPr>
          <p:cNvPr id="23" name="Retângulo 22">
            <a:extLst xmlns:a="http://schemas.openxmlformats.org/drawingml/2006/main">
              <a:ext uri="{FF2B5EF4-FFF2-40B4-BE49-F238E27FC236}">
                <a16:creationId xmlns:a16="http://schemas.microsoft.com/office/drawing/2014/main" id="{23400CDC-916F-4BE8-97BA-DA431C3AA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772150"/>
            <a:ext cx="933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6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El crédito gratuito no elimina el costo de gestión.</a:t>
            </a:r>
          </a:p>
        </p:txBody>
      </p:sp>
    </p:spTree>
    <p:extLst>
      <p:ext uri="{BB962C8B-B14F-4D97-AF65-F5344CB8AC3E}">
        <p14:creationId xmlns:p14="http://schemas.microsoft.com/office/powerpoint/2010/main" val="67301655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6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etângulo 11">
            <a:extLst xmlns:a="http://schemas.openxmlformats.org/drawingml/2006/main">
              <a:ext uri="{FF2B5EF4-FFF2-40B4-BE49-F238E27FC236}">
                <a16:creationId xmlns:a16="http://schemas.microsoft.com/office/drawing/2014/main" id="{96C2C33B-07E3-448E-8CDF-800ED56B8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AWS NONPROFIT CREDIT PROGRAM</a:t>
            </a:r>
          </a:p>
        </p:txBody>
      </p:sp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A7D85834-42EA-49AB-AFEA-7A676F7FD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AWS usa TechSoup: tarifa + crédito</a:t>
            </a:r>
          </a:p>
        </p:txBody>
      </p:sp>
      <p:cxnSp>
        <p:nvCxnSpPr>
          <p:cNvPr id="24" name="Conector de Seta Reta 13"/>
          <p:cNvCxnSpPr/>
          <p:nvPr/>
        </p:nvCxnSpPr>
        <p:spPr>
          <a:xfrm xmlns:a="http://schemas.openxmlformats.org/drawingml/2006/main">
            <a:off x="609600" y="6429375"/>
            <a:ext cx="109728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A54B5E5D-2914-4CF7-AD12-96BFCC94D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AWS NONPROFIT CREDIT PROGRAM</a:t>
            </a:r>
          </a:p>
        </p:txBody>
      </p:sp>
      <p:sp>
        <p:nvSpPr>
          <p:cNvPr id="5" name="Retângulo 4">
            <a:extLst xmlns:a="http://schemas.openxmlformats.org/drawingml/2006/main">
              <a:ext uri="{FF2B5EF4-FFF2-40B4-BE49-F238E27FC236}">
                <a16:creationId xmlns:a16="http://schemas.microsoft.com/office/drawing/2014/main" id="{F68CC96E-A759-48E0-8550-9F8458526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5151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13</a:t>
            </a:r>
          </a:p>
        </p:txBody>
      </p:sp>
      <p:pic>
        <p:nvPicPr>
          <p:cNvPr id="27" name="Imagem 1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bc140e98ba48aa"/>
          <a:srcRect xmlns:a="http://schemas.openxmlformats.org/drawingml/2006/main" l="5199" t="0" r="519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524000"/>
            <a:ext cx="6762750" cy="4248150"/>
          </a:xfrm>
          <a:prstGeom xmlns:a="http://schemas.openxmlformats.org/drawingml/2006/main" prst="roundRect">
            <a:avLst>
              <a:gd name="adj" fmla="val 3587"/>
            </a:avLst>
          </a:prstGeom>
        </p:spPr>
      </p:pic>
      <p:pic>
        <p:nvPicPr>
          <p:cNvPr id="28" name="Imagem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d85b84398b49b8"/>
          <a:stretch xmlns:a="http://schemas.openxmlformats.org/drawingml/2006/main"/>
        </p:blipFill>
        <p:spPr>
          <a:xfrm xmlns:a="http://schemas.openxmlformats.org/drawingml/2006/main">
            <a:off x="8450986" y="1524000"/>
            <a:ext cx="2014678" cy="1200150"/>
          </a:xfrm>
          <a:prstGeom xmlns:a="http://schemas.openxmlformats.org/drawingml/2006/main" prst="rect">
            <a:avLst/>
          </a:prstGeom>
        </p:spPr>
      </p:pic>
      <p:sp>
        <p:nvSpPr>
          <p:cNvPr id="8" name="Retângulo 7">
            <a:extLst xmlns:a="http://schemas.openxmlformats.org/drawingml/2006/main">
              <a:ext uri="{FF2B5EF4-FFF2-40B4-BE49-F238E27FC236}">
                <a16:creationId xmlns:a16="http://schemas.microsoft.com/office/drawing/2014/main" id="{0BA40DC3-19FB-4D9B-9ADF-A4D7FCB45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99085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HASTA</a:t>
            </a:r>
          </a:p>
        </p:txBody>
      </p:sp>
      <p:sp>
        <p:nvSpPr>
          <p:cNvPr id="9" name="Retângulo 8">
            <a:extLst xmlns:a="http://schemas.openxmlformats.org/drawingml/2006/main">
              <a:ext uri="{FF2B5EF4-FFF2-40B4-BE49-F238E27FC236}">
                <a16:creationId xmlns:a16="http://schemas.microsoft.com/office/drawing/2014/main" id="{256B7925-639D-4D83-844F-C7264B5BA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295650"/>
            <a:ext cx="342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3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US$ 5.000</a:t>
            </a:r>
          </a:p>
        </p:txBody>
      </p:sp>
      <p:sp>
        <p:nvSpPr>
          <p:cNvPr id="10" name="Retângulo 9">
            <a:extLst xmlns:a="http://schemas.openxmlformats.org/drawingml/2006/main">
              <a:ext uri="{FF2B5EF4-FFF2-40B4-BE49-F238E27FC236}">
                <a16:creationId xmlns:a16="http://schemas.microsoft.com/office/drawing/2014/main" id="{4D8D1004-54C4-485E-B7F3-A7668E2F9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171950"/>
            <a:ext cx="3524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en créditos promocionales, según la oferta y el tamaño de la organización</a:t>
            </a:r>
          </a:p>
        </p:txBody>
      </p:sp>
      <p:sp>
        <p:nvSpPr>
          <p:cNvPr id="11" name="Retângulo 10">
            <a:extLst xmlns:a="http://schemas.openxmlformats.org/drawingml/2006/main">
              <a:ext uri="{FF2B5EF4-FFF2-40B4-BE49-F238E27FC236}">
                <a16:creationId xmlns:a16="http://schemas.microsoft.com/office/drawing/2014/main" id="{90366D01-DA8C-4883-BEBD-224CD49E9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5314950"/>
            <a:ext cx="3619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TechSoup local  →  validación  →  tarifa  →  código AWS</a:t>
            </a:r>
          </a:p>
        </p:txBody>
      </p:sp>
    </p:spTree>
    <p:extLst>
      <p:ext uri="{BB962C8B-B14F-4D97-AF65-F5344CB8AC3E}">
        <p14:creationId xmlns:p14="http://schemas.microsoft.com/office/powerpoint/2010/main" val="87787069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716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Imagem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4a95a83a064a1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FD902755-7EEC-4189-AB8C-B3B93F903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62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Retângulo 2">
            <a:extLst xmlns:a="http://schemas.openxmlformats.org/drawingml/2006/main">
              <a:ext uri="{FF2B5EF4-FFF2-40B4-BE49-F238E27FC236}">
                <a16:creationId xmlns:a16="http://schemas.microsoft.com/office/drawing/2014/main" id="{32338AFE-364B-4023-A5F4-BFEDAD4A8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5FD17536-629A-4698-8F2D-A0B8F9950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055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AGENTES Y AUTOMATIZACIÓN</a:t>
            </a:r>
          </a:p>
        </p:txBody>
      </p:sp>
      <p:sp>
        <p:nvSpPr>
          <p:cNvPr id="5" name="Retângulo Arredondado 4">
            <a:extLst xmlns:a="http://schemas.openxmlformats.org/drawingml/2006/main">
              <a:ext uri="{FF2B5EF4-FFF2-40B4-BE49-F238E27FC236}">
                <a16:creationId xmlns:a16="http://schemas.microsoft.com/office/drawing/2014/main" id="{96FC2880-28F2-4867-A66E-B5C7D925D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9650"/>
            <a:ext cx="1257300" cy="8382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7" name="Imagem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882ff3c9174c61"/>
          <a:stretch xmlns:a="http://schemas.openxmlformats.org/drawingml/2006/main"/>
        </p:blipFill>
        <p:spPr>
          <a:xfrm xmlns:a="http://schemas.openxmlformats.org/drawingml/2006/main">
            <a:off x="914400" y="1104900"/>
            <a:ext cx="647700" cy="647700"/>
          </a:xfrm>
          <a:prstGeom xmlns:a="http://schemas.openxmlformats.org/drawingml/2006/main" prst="rect">
            <a:avLst/>
          </a:prstGeom>
        </p:spPr>
      </p:pic>
      <p:sp>
        <p:nvSpPr>
          <p:cNvPr id="7" name="Retângulo 6">
            <a:extLst xmlns:a="http://schemas.openxmlformats.org/drawingml/2006/main">
              <a:ext uri="{FF2B5EF4-FFF2-40B4-BE49-F238E27FC236}">
                <a16:creationId xmlns:a16="http://schemas.microsoft.com/office/drawing/2014/main" id="{23441997-7C41-48BF-914B-5CA1855EF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33600"/>
            <a:ext cx="49530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IA que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trabaja</a:t>
            </a:r>
          </a:p>
        </p:txBody>
      </p:sp>
      <p:sp>
        <p:nvSpPr>
          <p:cNvPr id="8" name="Retângulo 7">
            <a:extLst xmlns:a="http://schemas.openxmlformats.org/drawingml/2006/main">
              <a:ext uri="{FF2B5EF4-FFF2-40B4-BE49-F238E27FC236}">
                <a16:creationId xmlns:a16="http://schemas.microsoft.com/office/drawing/2014/main" id="{852B00FD-EC34-4442-A5BE-C1B3941A3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24300"/>
            <a:ext cx="4762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875" b="0" i="0">
                <a:solidFill>
                  <a:srgbClr val="D3DE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 i="0">
                <a:solidFill>
                  <a:srgbClr val="D3DEEC"/>
                </a:solidFill>
                <a:latin typeface="Helvetica Neue"/>
                <a:ea typeface="Helvetica Neue"/>
                <a:cs typeface="Helvetica Neue"/>
              </a:rPr>
              <a:t>Los planes para ONG reducen el costo. Los agentes convierten contexto y herramientas en entregables revisables.</a:t>
            </a:r>
          </a:p>
        </p:txBody>
      </p:sp>
      <p:sp>
        <p:nvSpPr>
          <p:cNvPr id="9" name="Retângulo 8">
            <a:extLst xmlns:a="http://schemas.openxmlformats.org/drawingml/2006/main">
              <a:ext uri="{FF2B5EF4-FFF2-40B4-BE49-F238E27FC236}">
                <a16:creationId xmlns:a16="http://schemas.microsoft.com/office/drawing/2014/main" id="{AE92D993-CA19-4594-ADD1-6435D4393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96000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8FA4B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8FA4BF"/>
                </a:solidFill>
                <a:latin typeface="Helvetica Neue"/>
                <a:ea typeface="Helvetica Neue"/>
                <a:cs typeface="Helvetica Neue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13848160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716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Retângulo 19">
            <a:extLst xmlns:a="http://schemas.openxmlformats.org/drawingml/2006/main">
              <a:ext uri="{FF2B5EF4-FFF2-40B4-BE49-F238E27FC236}">
                <a16:creationId xmlns:a16="http://schemas.microsoft.com/office/drawing/2014/main" id="{015DFCC4-07FC-4277-B397-5058D0F2A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OPENAI + CLAUDE</a:t>
            </a:r>
          </a:p>
        </p:txBody>
      </p:sp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C3C7A003-850F-413A-B211-746F06B3F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El descuento puede llegar al 75%</a:t>
            </a:r>
          </a:p>
        </p:txBody>
      </p:sp>
      <p:cxnSp>
        <p:nvCxnSpPr>
          <p:cNvPr id="40" name="Conector de Seta Reta 21"/>
          <p:cNvCxnSpPr/>
          <p:nvPr/>
        </p:nvCxnSpPr>
        <p:spPr>
          <a:xfrm xmlns:a="http://schemas.openxmlformats.org/drawingml/2006/main">
            <a:off x="609600" y="6429375"/>
            <a:ext cx="109728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38506F"/>
            </a:solidFill>
            <a:prstDash val="solid"/>
          </a:ln>
        </p:spPr>
      </p:cxnSp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0656CCAE-1994-4088-99B4-9FFE3571C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rPr>
              <a:t>OPENAI + CLAUDE</a:t>
            </a:r>
          </a:p>
        </p:txBody>
      </p:sp>
      <p:sp>
        <p:nvSpPr>
          <p:cNvPr id="5" name="Retângulo 4">
            <a:extLst xmlns:a="http://schemas.openxmlformats.org/drawingml/2006/main">
              <a:ext uri="{FF2B5EF4-FFF2-40B4-BE49-F238E27FC236}">
                <a16:creationId xmlns:a16="http://schemas.microsoft.com/office/drawing/2014/main" id="{E111DBC7-83BC-477B-9BA2-5177E3DA6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5151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0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  <p:sp>
        <p:nvSpPr>
          <p:cNvPr id="6" name="Retângulo 5">
            <a:extLst xmlns:a="http://schemas.openxmlformats.org/drawingml/2006/main">
              <a:ext uri="{FF2B5EF4-FFF2-40B4-BE49-F238E27FC236}">
                <a16:creationId xmlns:a16="http://schemas.microsoft.com/office/drawing/2014/main" id="{E48DC000-1C74-4549-A745-B398ACA34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La referencia del 50% quedó desactualizada. Hoy, el precio y el descuento dependen del plan.</a:t>
            </a:r>
          </a:p>
        </p:txBody>
      </p:sp>
      <p:cxnSp>
        <p:nvCxnSpPr>
          <p:cNvPr id="44" name="Conector de Seta Reta 25"/>
          <p:cNvCxnSpPr/>
          <p:nvPr/>
        </p:nvCxnSpPr>
        <p:spPr>
          <a:xfrm xmlns:a="http://schemas.openxmlformats.org/drawingml/2006/main">
            <a:off x="6096000" y="2133600"/>
            <a:ext cx="953" cy="314325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38506F"/>
            </a:solidFill>
            <a:prstDash val="solid"/>
          </a:ln>
        </p:spPr>
      </p:cxnSp>
      <p:sp>
        <p:nvSpPr>
          <p:cNvPr id="8" name="Retângulo Arredondado 7">
            <a:extLst xmlns:a="http://schemas.openxmlformats.org/drawingml/2006/main">
              <a:ext uri="{FF2B5EF4-FFF2-40B4-BE49-F238E27FC236}">
                <a16:creationId xmlns:a16="http://schemas.microsoft.com/office/drawing/2014/main" id="{BF670284-5641-4F83-8681-8DD87D362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133600"/>
            <a:ext cx="1028700" cy="85725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46" name="Imagem 2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8e52dc8c474f18"/>
          <a:stretch xmlns:a="http://schemas.openxmlformats.org/drawingml/2006/main"/>
        </p:blipFill>
        <p:spPr>
          <a:xfrm xmlns:a="http://schemas.openxmlformats.org/drawingml/2006/main">
            <a:off x="923925" y="2228850"/>
            <a:ext cx="666750" cy="666750"/>
          </a:xfrm>
          <a:prstGeom xmlns:a="http://schemas.openxmlformats.org/drawingml/2006/main" prst="rect">
            <a:avLst/>
          </a:prstGeom>
        </p:spPr>
      </p:pic>
      <p:sp>
        <p:nvSpPr>
          <p:cNvPr id="10" name="Retângulo 9">
            <a:extLst xmlns:a="http://schemas.openxmlformats.org/drawingml/2006/main">
              <a:ext uri="{FF2B5EF4-FFF2-40B4-BE49-F238E27FC236}">
                <a16:creationId xmlns:a16="http://schemas.microsoft.com/office/drawing/2014/main" id="{E1B9ACF4-5569-4607-99B8-88B30593D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238125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OPENAI</a:t>
            </a:r>
          </a:p>
        </p:txBody>
      </p:sp>
      <p:sp>
        <p:nvSpPr>
          <p:cNvPr id="11" name="Retângulo 10">
            <a:extLst xmlns:a="http://schemas.openxmlformats.org/drawingml/2006/main">
              <a:ext uri="{FF2B5EF4-FFF2-40B4-BE49-F238E27FC236}">
                <a16:creationId xmlns:a16="http://schemas.microsoft.com/office/drawing/2014/main" id="{B5155698-C4BD-4C6B-9D24-8BE8BEC73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00400"/>
            <a:ext cx="304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80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0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US$ 8</a:t>
            </a:r>
          </a:p>
        </p:txBody>
      </p:sp>
      <p:sp>
        <p:nvSpPr>
          <p:cNvPr id="12" name="Retângulo 11">
            <a:extLst xmlns:a="http://schemas.openxmlformats.org/drawingml/2006/main">
              <a:ext uri="{FF2B5EF4-FFF2-40B4-BE49-F238E27FC236}">
                <a16:creationId xmlns:a16="http://schemas.microsoft.com/office/drawing/2014/main" id="{4E45342C-2931-4851-AFB9-3244E0746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114800"/>
            <a:ext cx="4191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50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rPr>
              <a:t>por usuario/mes en ChatGPT Business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50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rPr>
              <a:t>con facturación anual</a:t>
            </a:r>
          </a:p>
        </p:txBody>
      </p:sp>
      <p:sp>
        <p:nvSpPr>
          <p:cNvPr id="13" name="Retângulo 12">
            <a:extLst xmlns:a="http://schemas.openxmlformats.org/drawingml/2006/main">
              <a:ext uri="{FF2B5EF4-FFF2-40B4-BE49-F238E27FC236}">
                <a16:creationId xmlns:a16="http://schemas.microsoft.com/office/drawing/2014/main" id="{40A0ECC0-FCEB-4AAB-B133-40DE17035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673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Enterprise: hasta 75% · API sin descuento para ONG</a:t>
            </a:r>
          </a:p>
        </p:txBody>
      </p:sp>
      <p:sp>
        <p:nvSpPr>
          <p:cNvPr id="14" name="Retângulo Arredondado 13">
            <a:extLst xmlns:a="http://schemas.openxmlformats.org/drawingml/2006/main">
              <a:ext uri="{FF2B5EF4-FFF2-40B4-BE49-F238E27FC236}">
                <a16:creationId xmlns:a16="http://schemas.microsoft.com/office/drawing/2014/main" id="{6CC2E86F-5C8C-4A15-9B47-30B55E30E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133600"/>
            <a:ext cx="1028700" cy="85725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52" name="Imagem 3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4ca444a18c4972"/>
          <a:stretch xmlns:a="http://schemas.openxmlformats.org/drawingml/2006/main"/>
        </p:blipFill>
        <p:spPr>
          <a:xfrm xmlns:a="http://schemas.openxmlformats.org/drawingml/2006/main">
            <a:off x="6829425" y="2228850"/>
            <a:ext cx="666750" cy="666750"/>
          </a:xfrm>
          <a:prstGeom xmlns:a="http://schemas.openxmlformats.org/drawingml/2006/main" prst="rect">
            <a:avLst/>
          </a:prstGeom>
        </p:spPr>
      </p:pic>
      <p:sp>
        <p:nvSpPr>
          <p:cNvPr id="16" name="Retângulo 15">
            <a:extLst xmlns:a="http://schemas.openxmlformats.org/drawingml/2006/main">
              <a:ext uri="{FF2B5EF4-FFF2-40B4-BE49-F238E27FC236}">
                <a16:creationId xmlns:a16="http://schemas.microsoft.com/office/drawing/2014/main" id="{4F03CF4F-E0CE-4A44-AF01-E2F0B9CAE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38125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CLAUDE</a:t>
            </a:r>
          </a:p>
        </p:txBody>
      </p:sp>
      <p:sp>
        <p:nvSpPr>
          <p:cNvPr id="17" name="Retângulo 16">
            <a:extLst xmlns:a="http://schemas.openxmlformats.org/drawingml/2006/main">
              <a:ext uri="{FF2B5EF4-FFF2-40B4-BE49-F238E27FC236}">
                <a16:creationId xmlns:a16="http://schemas.microsoft.com/office/drawing/2014/main" id="{6D5B058F-B44F-4437-8221-C410D88C9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200400"/>
            <a:ext cx="4000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3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HASTA 75%</a:t>
            </a:r>
          </a:p>
        </p:txBody>
      </p:sp>
      <p:sp>
        <p:nvSpPr>
          <p:cNvPr id="18" name="Retângulo 17">
            <a:extLst xmlns:a="http://schemas.openxmlformats.org/drawingml/2006/main">
              <a:ext uri="{FF2B5EF4-FFF2-40B4-BE49-F238E27FC236}">
                <a16:creationId xmlns:a16="http://schemas.microsoft.com/office/drawing/2014/main" id="{E00A6712-1BE8-46D9-8088-C856B6E65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114800"/>
            <a:ext cx="4191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50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rPr>
              <a:t>de descuento en planes Team y Enterprise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50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rPr>
              <a:t>para organizaciones elegibles</a:t>
            </a:r>
          </a:p>
        </p:txBody>
      </p:sp>
      <p:sp>
        <p:nvSpPr>
          <p:cNvPr id="19" name="Retângulo 18">
            <a:extLst xmlns:a="http://schemas.openxmlformats.org/drawingml/2006/main">
              <a:ext uri="{FF2B5EF4-FFF2-40B4-BE49-F238E27FC236}">
                <a16:creationId xmlns:a16="http://schemas.microsoft.com/office/drawing/2014/main" id="{5BBB42F9-32D1-4C45-B9B3-42D7FB39B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067300"/>
            <a:ext cx="438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Primero confirme el producto y el país; después, el descuento.</a:t>
            </a:r>
          </a:p>
        </p:txBody>
      </p:sp>
    </p:spTree>
    <p:extLst>
      <p:ext uri="{BB962C8B-B14F-4D97-AF65-F5344CB8AC3E}">
        <p14:creationId xmlns:p14="http://schemas.microsoft.com/office/powerpoint/2010/main" val="135106770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6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Retângulo 21">
            <a:extLst xmlns:a="http://schemas.openxmlformats.org/drawingml/2006/main">
              <a:ext uri="{FF2B5EF4-FFF2-40B4-BE49-F238E27FC236}">
                <a16:creationId xmlns:a16="http://schemas.microsoft.com/office/drawing/2014/main" id="{D5EF36EC-4604-4007-9EF5-D163DDEDD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AGENTES DE IA</a:t>
            </a:r>
          </a:p>
        </p:txBody>
      </p:sp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0124B5A7-4155-4C1A-ADAC-A825CA4E6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Codex transforma tareas en flujos revisables</a:t>
            </a:r>
          </a:p>
        </p:txBody>
      </p:sp>
      <p:cxnSp>
        <p:nvCxnSpPr>
          <p:cNvPr id="54" name="Conector de Seta Reta 23"/>
          <p:cNvCxnSpPr/>
          <p:nvPr/>
        </p:nvCxnSpPr>
        <p:spPr>
          <a:xfrm xmlns:a="http://schemas.openxmlformats.org/drawingml/2006/main">
            <a:off x="609600" y="6429375"/>
            <a:ext cx="109728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5116A7A4-A21D-4061-B48B-029B739FE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AGENTES DE IA</a:t>
            </a:r>
          </a:p>
        </p:txBody>
      </p:sp>
      <p:sp>
        <p:nvSpPr>
          <p:cNvPr id="5" name="Retângulo 4">
            <a:extLst xmlns:a="http://schemas.openxmlformats.org/drawingml/2006/main">
              <a:ext uri="{FF2B5EF4-FFF2-40B4-BE49-F238E27FC236}">
                <a16:creationId xmlns:a16="http://schemas.microsoft.com/office/drawing/2014/main" id="{3618E214-AE3B-40AA-8BD3-AE6C02500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5151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16</a:t>
            </a:r>
          </a:p>
        </p:txBody>
      </p:sp>
      <p:sp>
        <p:nvSpPr>
          <p:cNvPr id="6" name="Retângulo 5">
            <a:extLst xmlns:a="http://schemas.openxmlformats.org/drawingml/2006/main">
              <a:ext uri="{FF2B5EF4-FFF2-40B4-BE49-F238E27FC236}">
                <a16:creationId xmlns:a16="http://schemas.microsoft.com/office/drawing/2014/main" id="{4212C1B7-17FE-42D9-875F-8BE5F26F8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28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Un agente útil recibe contexto, usa herramientas, genera evidencia y solicita revisión.</a:t>
            </a:r>
          </a:p>
        </p:txBody>
      </p:sp>
      <p:sp>
        <p:nvSpPr>
          <p:cNvPr id="7" name="Retângulo 6">
            <a:extLst xmlns:a="http://schemas.openxmlformats.org/drawingml/2006/main">
              <a:ext uri="{FF2B5EF4-FFF2-40B4-BE49-F238E27FC236}">
                <a16:creationId xmlns:a16="http://schemas.microsoft.com/office/drawing/2014/main" id="{545C6CCE-67A1-4FF0-94CA-027F5D629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Retângulo 7">
            <a:extLst xmlns:a="http://schemas.openxmlformats.org/drawingml/2006/main">
              <a:ext uri="{FF2B5EF4-FFF2-40B4-BE49-F238E27FC236}">
                <a16:creationId xmlns:a16="http://schemas.microsoft.com/office/drawing/2014/main" id="{2D5C28F5-9299-4695-8D2C-2C812BF95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CONSOLIDAR</a:t>
            </a:r>
          </a:p>
        </p:txBody>
      </p:sp>
      <p:sp>
        <p:nvSpPr>
          <p:cNvPr id="9" name="Retângulo 8">
            <a:extLst xmlns:a="http://schemas.openxmlformats.org/drawingml/2006/main">
              <a:ext uri="{FF2B5EF4-FFF2-40B4-BE49-F238E27FC236}">
                <a16:creationId xmlns:a16="http://schemas.microsoft.com/office/drawing/2014/main" id="{C37C6A86-1742-4526-A84E-5A22D4C5D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28194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7000"/>
              </a:lnSpc>
              <a:buNone/>
              <a:defRPr sz="150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Unir hojas de cálculo, limpiar datos y generar un informe de indicadores.</a:t>
            </a:r>
          </a:p>
        </p:txBody>
      </p:sp>
      <p:cxnSp>
        <p:nvCxnSpPr>
          <p:cNvPr id="61" name="Conector de Seta Reta 30"/>
          <p:cNvCxnSpPr/>
          <p:nvPr/>
        </p:nvCxnSpPr>
        <p:spPr>
          <a:xfrm xmlns:a="http://schemas.openxmlformats.org/drawingml/2006/main">
            <a:off x="3619500" y="2362200"/>
            <a:ext cx="953" cy="253365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11" name="Retângulo 10">
            <a:extLst xmlns:a="http://schemas.openxmlformats.org/drawingml/2006/main">
              <a:ext uri="{FF2B5EF4-FFF2-40B4-BE49-F238E27FC236}">
                <a16:creationId xmlns:a16="http://schemas.microsoft.com/office/drawing/2014/main" id="{5CC7C6EC-B250-4B5E-BDC6-A0AEBC105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20980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Retângulo 11">
            <a:extLst xmlns:a="http://schemas.openxmlformats.org/drawingml/2006/main">
              <a:ext uri="{FF2B5EF4-FFF2-40B4-BE49-F238E27FC236}">
                <a16:creationId xmlns:a16="http://schemas.microsoft.com/office/drawing/2014/main" id="{B5EBC067-F3ED-49A2-A5E7-82A1E4661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857500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IMPLEMENTAR</a:t>
            </a:r>
          </a:p>
        </p:txBody>
      </p:sp>
      <p:sp>
        <p:nvSpPr>
          <p:cNvPr id="13" name="Retângulo 12">
            <a:extLst xmlns:a="http://schemas.openxmlformats.org/drawingml/2006/main">
              <a:ext uri="{FF2B5EF4-FFF2-40B4-BE49-F238E27FC236}">
                <a16:creationId xmlns:a16="http://schemas.microsoft.com/office/drawing/2014/main" id="{1B28987F-F7F1-4165-B29D-C8A0DCC86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543300"/>
            <a:ext cx="28194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7000"/>
              </a:lnSpc>
              <a:buNone/>
              <a:defRPr sz="150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Actualizar un sitio, probar cambios y documentar lo modificado.</a:t>
            </a:r>
          </a:p>
        </p:txBody>
      </p:sp>
      <p:cxnSp>
        <p:nvCxnSpPr>
          <p:cNvPr id="65" name="Conector de Seta Reta 34"/>
          <p:cNvCxnSpPr/>
          <p:nvPr/>
        </p:nvCxnSpPr>
        <p:spPr>
          <a:xfrm xmlns:a="http://schemas.openxmlformats.org/drawingml/2006/main">
            <a:off x="6877050" y="2362200"/>
            <a:ext cx="953" cy="253365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15" name="Retângulo 14">
            <a:extLst xmlns:a="http://schemas.openxmlformats.org/drawingml/2006/main">
              <a:ext uri="{FF2B5EF4-FFF2-40B4-BE49-F238E27FC236}">
                <a16:creationId xmlns:a16="http://schemas.microsoft.com/office/drawing/2014/main" id="{57F7CF69-31F6-4D2A-9F48-EAE459C90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20980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Retângulo 15">
            <a:extLst xmlns:a="http://schemas.openxmlformats.org/drawingml/2006/main">
              <a:ext uri="{FF2B5EF4-FFF2-40B4-BE49-F238E27FC236}">
                <a16:creationId xmlns:a16="http://schemas.microsoft.com/office/drawing/2014/main" id="{409CA77F-DA13-4577-B575-46A47CA16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857500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ORQUESTAR</a:t>
            </a:r>
          </a:p>
        </p:txBody>
      </p:sp>
      <p:sp>
        <p:nvSpPr>
          <p:cNvPr id="17" name="Retângulo 16">
            <a:extLst xmlns:a="http://schemas.openxmlformats.org/drawingml/2006/main">
              <a:ext uri="{FF2B5EF4-FFF2-40B4-BE49-F238E27FC236}">
                <a16:creationId xmlns:a16="http://schemas.microsoft.com/office/drawing/2014/main" id="{FCFEDAB5-19AC-4D62-A56C-5A590E781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543300"/>
            <a:ext cx="28194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7000"/>
              </a:lnSpc>
              <a:buNone/>
              <a:defRPr sz="150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Convertir reuniones, comentarios y archivos en tareas y entregables.</a:t>
            </a:r>
          </a:p>
        </p:txBody>
      </p:sp>
      <p:pic>
        <p:nvPicPr>
          <p:cNvPr id="69" name="Imagem 3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78f828efba4edd"/>
          <a:stretch xmlns:a="http://schemas.openxmlformats.org/drawingml/2006/main"/>
        </p:blipFill>
        <p:spPr>
          <a:xfrm xmlns:a="http://schemas.openxmlformats.org/drawingml/2006/main">
            <a:off x="9886950" y="1428750"/>
            <a:ext cx="1390650" cy="1390650"/>
          </a:xfrm>
          <a:prstGeom xmlns:a="http://schemas.openxmlformats.org/drawingml/2006/main" prst="roundRect">
            <a:avLst>
              <a:gd name="adj" fmla="val 10959"/>
            </a:avLst>
          </a:prstGeom>
        </p:spPr>
      </p:pic>
      <p:sp>
        <p:nvSpPr>
          <p:cNvPr id="19" name="Retângulo Arredondado 18">
            <a:extLst xmlns:a="http://schemas.openxmlformats.org/drawingml/2006/main">
              <a:ext uri="{FF2B5EF4-FFF2-40B4-BE49-F238E27FC236}">
                <a16:creationId xmlns:a16="http://schemas.microsoft.com/office/drawing/2014/main" id="{DC4D5C60-93D6-4290-B792-491818AEC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91150"/>
            <a:ext cx="10972800" cy="704850"/>
          </a:xfrm>
          <a:prstGeom xmlns:a="http://schemas.openxmlformats.org/drawingml/2006/main" prst="roundRect">
            <a:avLst>
              <a:gd name="adj" fmla="val 21622"/>
            </a:avLst>
          </a:prstGeom>
          <a:solidFill xmlns:a="http://schemas.openxmlformats.org/drawingml/2006/main">
            <a:srgbClr val="2F6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Retângulo 19">
            <a:extLst xmlns:a="http://schemas.openxmlformats.org/drawingml/2006/main">
              <a:ext uri="{FF2B5EF4-FFF2-40B4-BE49-F238E27FC236}">
                <a16:creationId xmlns:a16="http://schemas.microsoft.com/office/drawing/2014/main" id="{F3DE66A2-AC71-4F43-A271-9F7C22EBF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562600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PRÓXIMA CLASE</a:t>
            </a:r>
          </a:p>
        </p:txBody>
      </p:sp>
      <p:sp>
        <p:nvSpPr>
          <p:cNvPr id="21" name="Retângulo 20">
            <a:extLst xmlns:a="http://schemas.openxmlformats.org/drawingml/2006/main">
              <a:ext uri="{FF2B5EF4-FFF2-40B4-BE49-F238E27FC236}">
                <a16:creationId xmlns:a16="http://schemas.microsoft.com/office/drawing/2014/main" id="{41744FF1-1B89-42E0-A55B-0677F2630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810250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Agentes, automatizaciones y tareas repetitivas con Codex — ¡no se la pierdan!</a:t>
            </a:r>
          </a:p>
        </p:txBody>
      </p:sp>
    </p:spTree>
    <p:extLst>
      <p:ext uri="{BB962C8B-B14F-4D97-AF65-F5344CB8AC3E}">
        <p14:creationId xmlns:p14="http://schemas.microsoft.com/office/powerpoint/2010/main" val="210050348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716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Imagem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0ee5460cce45c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084ECC7F-6413-493A-ABB6-56C942924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62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Retângulo 2">
            <a:extLst xmlns:a="http://schemas.openxmlformats.org/drawingml/2006/main">
              <a:ext uri="{FF2B5EF4-FFF2-40B4-BE49-F238E27FC236}">
                <a16:creationId xmlns:a16="http://schemas.microsoft.com/office/drawing/2014/main" id="{1791A375-A457-4B08-A642-998C776E2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C4C01165-3D9C-45F3-B876-0879E5292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055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ACCESO AL ECOSISTEMA</a:t>
            </a:r>
          </a:p>
        </p:txBody>
      </p:sp>
      <p:sp>
        <p:nvSpPr>
          <p:cNvPr id="5" name="Retângulo Arredondado 4">
            <a:extLst xmlns:a="http://schemas.openxmlformats.org/drawingml/2006/main">
              <a:ext uri="{FF2B5EF4-FFF2-40B4-BE49-F238E27FC236}">
                <a16:creationId xmlns:a16="http://schemas.microsoft.com/office/drawing/2014/main" id="{0A5F02A9-D7B6-4051-98F3-EB881E95D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9650"/>
            <a:ext cx="1257300" cy="8382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7" name="Imagem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ef278492a54dc8"/>
          <a:stretch xmlns:a="http://schemas.openxmlformats.org/drawingml/2006/main"/>
        </p:blipFill>
        <p:spPr>
          <a:xfrm xmlns:a="http://schemas.openxmlformats.org/drawingml/2006/main">
            <a:off x="914400" y="1104900"/>
            <a:ext cx="647700" cy="647700"/>
          </a:xfrm>
          <a:prstGeom xmlns:a="http://schemas.openxmlformats.org/drawingml/2006/main" prst="rect">
            <a:avLst/>
          </a:prstGeom>
        </p:spPr>
      </p:pic>
      <p:sp>
        <p:nvSpPr>
          <p:cNvPr id="7" name="Retângulo 6">
            <a:extLst xmlns:a="http://schemas.openxmlformats.org/drawingml/2006/main">
              <a:ext uri="{FF2B5EF4-FFF2-40B4-BE49-F238E27FC236}">
                <a16:creationId xmlns:a16="http://schemas.microsoft.com/office/drawing/2014/main" id="{57CB090B-EF66-4D22-94D0-80A7687E1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33600"/>
            <a:ext cx="49530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TechSoup</a:t>
            </a:r>
          </a:p>
        </p:txBody>
      </p:sp>
      <p:sp>
        <p:nvSpPr>
          <p:cNvPr id="8" name="Retângulo 7">
            <a:extLst xmlns:a="http://schemas.openxmlformats.org/drawingml/2006/main">
              <a:ext uri="{FF2B5EF4-FFF2-40B4-BE49-F238E27FC236}">
                <a16:creationId xmlns:a16="http://schemas.microsoft.com/office/drawing/2014/main" id="{150B09D0-E830-4916-B2DC-4AA77150C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24300"/>
            <a:ext cx="4762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875" b="0" i="0">
                <a:solidFill>
                  <a:srgbClr val="D3DE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 i="0">
                <a:solidFill>
                  <a:srgbClr val="D3DEEC"/>
                </a:solidFill>
                <a:latin typeface="Helvetica Neue"/>
                <a:ea typeface="Helvetica Neue"/>
                <a:cs typeface="Helvetica Neue"/>
              </a:rPr>
              <a:t>El catálogo cambia según el país. El método para verificar elegibilidad, tarifa y renovación permanece.</a:t>
            </a:r>
          </a:p>
        </p:txBody>
      </p:sp>
      <p:sp>
        <p:nvSpPr>
          <p:cNvPr id="9" name="Retângulo 8">
            <a:extLst xmlns:a="http://schemas.openxmlformats.org/drawingml/2006/main">
              <a:ext uri="{FF2B5EF4-FFF2-40B4-BE49-F238E27FC236}">
                <a16:creationId xmlns:a16="http://schemas.microsoft.com/office/drawing/2014/main" id="{18420FC9-4C52-44C4-8CF0-EE47C6CF6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96000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8FA4B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8FA4BF"/>
                </a:solidFill>
                <a:latin typeface="Helvetica Neue"/>
                <a:ea typeface="Helvetica Neue"/>
                <a:cs typeface="Helvetica Neue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13021881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Retângulo 32">
            <a:extLst xmlns:a="http://schemas.openxmlformats.org/drawingml/2006/main">
              <a:ext uri="{FF2B5EF4-FFF2-40B4-BE49-F238E27FC236}">
                <a16:creationId xmlns:a16="http://schemas.microsoft.com/office/drawing/2014/main" id="{F366F674-CF0B-4C79-B8D9-D045FAF15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CÓMO FUNCIONA TECHSOUP</a:t>
            </a:r>
          </a:p>
        </p:txBody>
      </p:sp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7C4CF962-C0B5-4C95-B793-D31FF41D7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Registro similar; elegibilidad diferente</a:t>
            </a:r>
          </a:p>
        </p:txBody>
      </p:sp>
      <p:cxnSp>
        <p:nvCxnSpPr>
          <p:cNvPr id="49" name="Conector de Seta Reta 34"/>
          <p:cNvCxnSpPr/>
          <p:nvPr/>
        </p:nvCxnSpPr>
        <p:spPr>
          <a:xfrm xmlns:a="http://schemas.openxmlformats.org/drawingml/2006/main">
            <a:off x="609600" y="6429375"/>
            <a:ext cx="109728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E66A73F3-60E3-46E9-B22A-59F906ED8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CÓMO FUNCIONA TECHSOUP</a:t>
            </a:r>
          </a:p>
        </p:txBody>
      </p:sp>
      <p:sp>
        <p:nvSpPr>
          <p:cNvPr id="5" name="Retângulo 4">
            <a:extLst xmlns:a="http://schemas.openxmlformats.org/drawingml/2006/main">
              <a:ext uri="{FF2B5EF4-FFF2-40B4-BE49-F238E27FC236}">
                <a16:creationId xmlns:a16="http://schemas.microsoft.com/office/drawing/2014/main" id="{50611C74-A251-4DC4-B883-F80050C03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5151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18</a:t>
            </a:r>
          </a:p>
        </p:txBody>
      </p:sp>
      <p:sp>
        <p:nvSpPr>
          <p:cNvPr id="6" name="Retângulo 5">
            <a:extLst xmlns:a="http://schemas.openxmlformats.org/drawingml/2006/main">
              <a:ext uri="{FF2B5EF4-FFF2-40B4-BE49-F238E27FC236}">
                <a16:creationId xmlns:a16="http://schemas.microsoft.com/office/drawing/2014/main" id="{66F4CBED-718F-42CF-81B5-29B07476D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781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La validación de la ONG ocurre antes de la regla específica de cada donante.</a:t>
            </a:r>
          </a:p>
        </p:txBody>
      </p:sp>
      <p:cxnSp>
        <p:nvCxnSpPr>
          <p:cNvPr id="53" name="Conector de Seta Reta 38"/>
          <p:cNvCxnSpPr/>
          <p:nvPr/>
        </p:nvCxnSpPr>
        <p:spPr>
          <a:xfrm xmlns:a="http://schemas.openxmlformats.org/drawingml/2006/main">
            <a:off x="933450" y="3181350"/>
            <a:ext cx="10096500" cy="953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01828"/>
            </a:solidFill>
            <a:prstDash val="solid"/>
          </a:ln>
        </p:spPr>
      </p:cxn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C911B4F7-9E7D-45DE-9B21-2BDBC54E1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480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tângulo 8">
            <a:extLst xmlns:a="http://schemas.openxmlformats.org/drawingml/2006/main">
              <a:ext uri="{FF2B5EF4-FFF2-40B4-BE49-F238E27FC236}">
                <a16:creationId xmlns:a16="http://schemas.microsoft.com/office/drawing/2014/main" id="{103F1606-9C1A-4709-8D11-485668A6E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050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0" name="Retângulo 9">
            <a:extLst xmlns:a="http://schemas.openxmlformats.org/drawingml/2006/main">
              <a:ext uri="{FF2B5EF4-FFF2-40B4-BE49-F238E27FC236}">
                <a16:creationId xmlns:a16="http://schemas.microsoft.com/office/drawing/2014/main" id="{D8DDC9C2-79BF-4B4E-A4A9-415E6475D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1950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Portal local</a:t>
            </a:r>
          </a:p>
        </p:txBody>
      </p:sp>
      <p:sp>
        <p:nvSpPr>
          <p:cNvPr id="11" name="Retângulo 10">
            <a:extLst xmlns:a="http://schemas.openxmlformats.org/drawingml/2006/main">
              <a:ext uri="{FF2B5EF4-FFF2-40B4-BE49-F238E27FC236}">
                <a16:creationId xmlns:a16="http://schemas.microsoft.com/office/drawing/2014/main" id="{85A6038D-20FA-476E-8D56-2B31EE391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14800"/>
            <a:ext cx="161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elija el país</a:t>
            </a: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B1619A66-5D68-4A7E-9207-3FE989E06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30480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tângulo 12">
            <a:extLst xmlns:a="http://schemas.openxmlformats.org/drawingml/2006/main">
              <a:ext uri="{FF2B5EF4-FFF2-40B4-BE49-F238E27FC236}">
                <a16:creationId xmlns:a16="http://schemas.microsoft.com/office/drawing/2014/main" id="{95C11A13-45A5-4B12-9FF0-38B827ADF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23050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Retângulo 13">
            <a:extLst xmlns:a="http://schemas.openxmlformats.org/drawingml/2006/main">
              <a:ext uri="{FF2B5EF4-FFF2-40B4-BE49-F238E27FC236}">
                <a16:creationId xmlns:a16="http://schemas.microsoft.com/office/drawing/2014/main" id="{4FF038A4-D7C1-4D5B-8963-5D3CC27C0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361950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Registro</a:t>
            </a:r>
          </a:p>
        </p:txBody>
      </p:sp>
      <p:sp>
        <p:nvSpPr>
          <p:cNvPr id="15" name="Retângulo 14">
            <a:extLst xmlns:a="http://schemas.openxmlformats.org/drawingml/2006/main">
              <a:ext uri="{FF2B5EF4-FFF2-40B4-BE49-F238E27FC236}">
                <a16:creationId xmlns:a16="http://schemas.microsoft.com/office/drawing/2014/main" id="{57F24119-B6B9-4CAA-A71C-E9BFD0649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4114800"/>
            <a:ext cx="161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datos legales</a:t>
            </a:r>
          </a:p>
        </p:txBody>
      </p:sp>
      <p:sp>
        <p:nvSpPr>
          <p:cNvPr id="16" name="Oval 15">
            <a:extLst xmlns:a="http://schemas.openxmlformats.org/drawingml/2006/main">
              <a:ext uri="{FF2B5EF4-FFF2-40B4-BE49-F238E27FC236}">
                <a16:creationId xmlns:a16="http://schemas.microsoft.com/office/drawing/2014/main" id="{5888ADFC-10B1-4489-A60C-235B57821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0480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tângulo 16">
            <a:extLst xmlns:a="http://schemas.openxmlformats.org/drawingml/2006/main">
              <a:ext uri="{FF2B5EF4-FFF2-40B4-BE49-F238E27FC236}">
                <a16:creationId xmlns:a16="http://schemas.microsoft.com/office/drawing/2014/main" id="{71CB4A4E-9140-4086-9254-527FFECF5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3050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Retângulo 17">
            <a:extLst xmlns:a="http://schemas.openxmlformats.org/drawingml/2006/main">
              <a:ext uri="{FF2B5EF4-FFF2-40B4-BE49-F238E27FC236}">
                <a16:creationId xmlns:a16="http://schemas.microsoft.com/office/drawing/2014/main" id="{F8C32246-F68E-484F-AD19-25BBAAC13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61950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Documentos</a:t>
            </a:r>
          </a:p>
        </p:txBody>
      </p:sp>
      <p:sp>
        <p:nvSpPr>
          <p:cNvPr id="19" name="Retângulo 18">
            <a:extLst xmlns:a="http://schemas.openxmlformats.org/drawingml/2006/main">
              <a:ext uri="{FF2B5EF4-FFF2-40B4-BE49-F238E27FC236}">
                <a16:creationId xmlns:a16="http://schemas.microsoft.com/office/drawing/2014/main" id="{6B07F5B5-1093-482F-8207-352AD3703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114800"/>
            <a:ext cx="161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registro y estatutos</a:t>
            </a:r>
          </a:p>
        </p:txBody>
      </p:sp>
      <p:sp>
        <p:nvSpPr>
          <p:cNvPr id="20" name="Oval 19">
            <a:extLst xmlns:a="http://schemas.openxmlformats.org/drawingml/2006/main">
              <a:ext uri="{FF2B5EF4-FFF2-40B4-BE49-F238E27FC236}">
                <a16:creationId xmlns:a16="http://schemas.microsoft.com/office/drawing/2014/main" id="{630DC4D9-4D1C-48AF-A557-D47C92583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0480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Retângulo 20">
            <a:extLst xmlns:a="http://schemas.openxmlformats.org/drawingml/2006/main">
              <a:ext uri="{FF2B5EF4-FFF2-40B4-BE49-F238E27FC236}">
                <a16:creationId xmlns:a16="http://schemas.microsoft.com/office/drawing/2014/main" id="{89AA3F2B-04CC-4EE8-8B85-4B2CF2AD2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3050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2" name="Retângulo 21">
            <a:extLst xmlns:a="http://schemas.openxmlformats.org/drawingml/2006/main">
              <a:ext uri="{FF2B5EF4-FFF2-40B4-BE49-F238E27FC236}">
                <a16:creationId xmlns:a16="http://schemas.microsoft.com/office/drawing/2014/main" id="{C47360C9-6926-4C9D-BAB9-BA5759095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61950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Validación</a:t>
            </a:r>
          </a:p>
        </p:txBody>
      </p:sp>
      <p:sp>
        <p:nvSpPr>
          <p:cNvPr id="23" name="Retângulo 22">
            <a:extLst xmlns:a="http://schemas.openxmlformats.org/drawingml/2006/main">
              <a:ext uri="{FF2B5EF4-FFF2-40B4-BE49-F238E27FC236}">
                <a16:creationId xmlns:a16="http://schemas.microsoft.com/office/drawing/2014/main" id="{6652C48F-90C2-4E25-9C20-A3D9C9D0F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114800"/>
            <a:ext cx="161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entidad sin fines de lucro</a:t>
            </a:r>
          </a:p>
        </p:txBody>
      </p:sp>
      <p:sp>
        <p:nvSpPr>
          <p:cNvPr id="24" name="Oval 23">
            <a:extLst xmlns:a="http://schemas.openxmlformats.org/drawingml/2006/main">
              <a:ext uri="{FF2B5EF4-FFF2-40B4-BE49-F238E27FC236}">
                <a16:creationId xmlns:a16="http://schemas.microsoft.com/office/drawing/2014/main" id="{2694C994-66E6-43D2-88DD-62EC5814A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0480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Retângulo 24">
            <a:extLst xmlns:a="http://schemas.openxmlformats.org/drawingml/2006/main">
              <a:ext uri="{FF2B5EF4-FFF2-40B4-BE49-F238E27FC236}">
                <a16:creationId xmlns:a16="http://schemas.microsoft.com/office/drawing/2014/main" id="{EC1AA1D8-A621-4C4F-9629-4B8F260A4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3050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26" name="Retângulo 25">
            <a:extLst xmlns:a="http://schemas.openxmlformats.org/drawingml/2006/main">
              <a:ext uri="{FF2B5EF4-FFF2-40B4-BE49-F238E27FC236}">
                <a16:creationId xmlns:a16="http://schemas.microsoft.com/office/drawing/2014/main" id="{EDF26F16-12DB-4A83-ACAE-F25F601BC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61950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Elegibilidad</a:t>
            </a:r>
          </a:p>
        </p:txBody>
      </p:sp>
      <p:sp>
        <p:nvSpPr>
          <p:cNvPr id="27" name="Retângulo 26">
            <a:extLst xmlns:a="http://schemas.openxmlformats.org/drawingml/2006/main">
              <a:ext uri="{FF2B5EF4-FFF2-40B4-BE49-F238E27FC236}">
                <a16:creationId xmlns:a16="http://schemas.microsoft.com/office/drawing/2014/main" id="{61A908D2-26F2-4309-A262-FDDECA2D8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114800"/>
            <a:ext cx="161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regla del proveedor</a:t>
            </a:r>
          </a:p>
        </p:txBody>
      </p:sp>
      <p:sp>
        <p:nvSpPr>
          <p:cNvPr id="28" name="Oval 27">
            <a:extLst xmlns:a="http://schemas.openxmlformats.org/drawingml/2006/main">
              <a:ext uri="{FF2B5EF4-FFF2-40B4-BE49-F238E27FC236}">
                <a16:creationId xmlns:a16="http://schemas.microsoft.com/office/drawing/2014/main" id="{BB195B0E-9DEF-4FB3-950E-E3860FC0D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30480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6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9" name="Retângulo 28">
            <a:extLst xmlns:a="http://schemas.openxmlformats.org/drawingml/2006/main">
              <a:ext uri="{FF2B5EF4-FFF2-40B4-BE49-F238E27FC236}">
                <a16:creationId xmlns:a16="http://schemas.microsoft.com/office/drawing/2014/main" id="{38BEB385-A6B9-4F06-9685-18F0D6E37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3050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30" name="Retângulo 29">
            <a:extLst xmlns:a="http://schemas.openxmlformats.org/drawingml/2006/main">
              <a:ext uri="{FF2B5EF4-FFF2-40B4-BE49-F238E27FC236}">
                <a16:creationId xmlns:a16="http://schemas.microsoft.com/office/drawing/2014/main" id="{82763663-F556-4947-ADF4-0E2B287DA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61950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Solicitud</a:t>
            </a:r>
          </a:p>
        </p:txBody>
      </p:sp>
      <p:sp>
        <p:nvSpPr>
          <p:cNvPr id="31" name="Retângulo 30">
            <a:extLst xmlns:a="http://schemas.openxmlformats.org/drawingml/2006/main">
              <a:ext uri="{FF2B5EF4-FFF2-40B4-BE49-F238E27FC236}">
                <a16:creationId xmlns:a16="http://schemas.microsoft.com/office/drawing/2014/main" id="{D059CD58-B87E-4108-960C-77CF02719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4114800"/>
            <a:ext cx="161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tarifa y activación</a:t>
            </a:r>
          </a:p>
        </p:txBody>
      </p:sp>
      <p:sp>
        <p:nvSpPr>
          <p:cNvPr id="32" name="Retângulo 31">
            <a:extLst xmlns:a="http://schemas.openxmlformats.org/drawingml/2006/main">
              <a:ext uri="{FF2B5EF4-FFF2-40B4-BE49-F238E27FC236}">
                <a16:creationId xmlns:a16="http://schemas.microsoft.com/office/drawing/2014/main" id="{EE4C709C-7555-4AD7-BB5F-DA1E321F8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4292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2025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VALIDADA ≠ ELEGIBLE PARA TODOS LOS PRODUCTOS</a:t>
            </a:r>
          </a:p>
        </p:txBody>
      </p:sp>
    </p:spTree>
    <p:extLst>
      <p:ext uri="{BB962C8B-B14F-4D97-AF65-F5344CB8AC3E}">
        <p14:creationId xmlns:p14="http://schemas.microsoft.com/office/powerpoint/2010/main" val="47762847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6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etângulo 11">
            <a:extLst xmlns:a="http://schemas.openxmlformats.org/drawingml/2006/main">
              <a:ext uri="{FF2B5EF4-FFF2-40B4-BE49-F238E27FC236}">
                <a16:creationId xmlns:a16="http://schemas.microsoft.com/office/drawing/2014/main" id="{41C2A642-4603-4D91-A5F1-8BEA99C10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TECHSOUP EN LA PRÁCTICA</a:t>
            </a:r>
          </a:p>
        </p:txBody>
      </p:sp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86E4083B-0CF1-418A-BC24-1BC182BA5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Chile: 177 ofertas en el catálogo</a:t>
            </a:r>
          </a:p>
        </p:txBody>
      </p:sp>
      <p:cxnSp>
        <p:nvCxnSpPr>
          <p:cNvPr id="32" name="Conector de Seta Reta 13"/>
          <p:cNvCxnSpPr/>
          <p:nvPr/>
        </p:nvCxnSpPr>
        <p:spPr>
          <a:xfrm xmlns:a="http://schemas.openxmlformats.org/drawingml/2006/main">
            <a:off x="609600" y="6429375"/>
            <a:ext cx="109728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62FA7FCD-EF97-4D76-9FD1-E1AD157E5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TECHSOUP EN LA PRÁCTICA</a:t>
            </a:r>
          </a:p>
        </p:txBody>
      </p:sp>
      <p:sp>
        <p:nvSpPr>
          <p:cNvPr id="5" name="Retângulo 4">
            <a:extLst xmlns:a="http://schemas.openxmlformats.org/drawingml/2006/main">
              <a:ext uri="{FF2B5EF4-FFF2-40B4-BE49-F238E27FC236}">
                <a16:creationId xmlns:a16="http://schemas.microsoft.com/office/drawing/2014/main" id="{0845E25A-AAE6-4A8B-9247-F32A07167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5151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19</a:t>
            </a:r>
          </a:p>
        </p:txBody>
      </p:sp>
      <p:sp>
        <p:nvSpPr>
          <p:cNvPr id="6" name="Retângulo 5">
            <a:extLst xmlns:a="http://schemas.openxmlformats.org/drawingml/2006/main">
              <a:ext uri="{FF2B5EF4-FFF2-40B4-BE49-F238E27FC236}">
                <a16:creationId xmlns:a16="http://schemas.microsoft.com/office/drawing/2014/main" id="{B5926CA6-F466-4CF2-8402-5F195CCBF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285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61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61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177</a:t>
            </a:r>
          </a:p>
        </p:txBody>
      </p:sp>
      <p:sp>
        <p:nvSpPr>
          <p:cNvPr id="7" name="Retângulo 6">
            <a:extLst xmlns:a="http://schemas.openxmlformats.org/drawingml/2006/main">
              <a:ext uri="{FF2B5EF4-FFF2-40B4-BE49-F238E27FC236}">
                <a16:creationId xmlns:a16="http://schemas.microsoft.com/office/drawing/2014/main" id="{0A30FD90-9916-42BD-AE30-D93D6A41A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295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resultados en la captura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del 24/08/2026</a:t>
            </a:r>
          </a:p>
        </p:txBody>
      </p:sp>
      <p:cxnSp>
        <p:nvCxnSpPr>
          <p:cNvPr id="37" name="Conector de Seta Reta 18"/>
          <p:cNvCxnSpPr/>
          <p:nvPr/>
        </p:nvCxnSpPr>
        <p:spPr>
          <a:xfrm xmlns:a="http://schemas.openxmlformats.org/drawingml/2006/main">
            <a:off x="609600" y="3790950"/>
            <a:ext cx="2571750" cy="953"/>
          </a:xfrm>
          <a:prstGeom xmlns:a="http://schemas.openxmlformats.org/drawingml/2006/main" prst="straightConnector1">
            <a:avLst/>
          </a:prstGeom>
          <a:ln xmlns:a="http://schemas.openxmlformats.org/drawingml/2006/main" w="38100">
            <a:solidFill>
              <a:srgbClr val="FF7A66"/>
            </a:solidFill>
            <a:prstDash val="solid"/>
          </a:ln>
        </p:spPr>
      </p:cxnSp>
      <p:sp>
        <p:nvSpPr>
          <p:cNvPr id="9" name="Retângulo 8">
            <a:extLst xmlns:a="http://schemas.openxmlformats.org/drawingml/2006/main">
              <a:ext uri="{FF2B5EF4-FFF2-40B4-BE49-F238E27FC236}">
                <a16:creationId xmlns:a16="http://schemas.microsoft.com/office/drawing/2014/main" id="{58678ADE-BE71-404B-87BB-860FF5D54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EJEMPLOS VISIBLES</a:t>
            </a:r>
          </a:p>
        </p:txBody>
      </p:sp>
      <p:sp>
        <p:nvSpPr>
          <p:cNvPr id="10" name="Retângulo 9">
            <a:extLst xmlns:a="http://schemas.openxmlformats.org/drawingml/2006/main">
              <a:ext uri="{FF2B5EF4-FFF2-40B4-BE49-F238E27FC236}">
                <a16:creationId xmlns:a16="http://schemas.microsoft.com/office/drawing/2014/main" id="{93D62791-30DC-494E-9375-7E4A1F06D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2857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Adobe Creative Cloud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Tableau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Bitdefender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Zoner</a:t>
            </a:r>
          </a:p>
        </p:txBody>
      </p:sp>
      <p:pic>
        <p:nvPicPr>
          <p:cNvPr id="40" name="Imagem 2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a101e4055645d4"/>
          <a:srcRect xmlns:a="http://schemas.openxmlformats.org/drawingml/2006/main" l="2697" t="0" r="269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095750" y="1504950"/>
            <a:ext cx="7524750" cy="4476750"/>
          </a:xfrm>
          <a:prstGeom xmlns:a="http://schemas.openxmlformats.org/drawingml/2006/main" prst="roundRect">
            <a:avLst>
              <a:gd name="adj" fmla="val 3404"/>
            </a:avLst>
          </a:prstGeom>
        </p:spPr>
      </p:pic>
    </p:spTree>
    <p:extLst>
      <p:ext uri="{BB962C8B-B14F-4D97-AF65-F5344CB8AC3E}">
        <p14:creationId xmlns:p14="http://schemas.microsoft.com/office/powerpoint/2010/main" val="81285366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6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etângulo 11">
            <a:extLst xmlns:a="http://schemas.openxmlformats.org/drawingml/2006/main">
              <a:ext uri="{FF2B5EF4-FFF2-40B4-BE49-F238E27FC236}">
                <a16:creationId xmlns:a16="http://schemas.microsoft.com/office/drawing/2014/main" id="{F65CFC4F-DFBF-49CD-A313-C5765D039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TECHSOUP EN LA PRÁCTICA</a:t>
            </a:r>
          </a:p>
        </p:txBody>
      </p:sp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48655D6B-8D6C-4B46-AC16-2B386F0A2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Argentina: 173 ofertas en el catálogo</a:t>
            </a:r>
          </a:p>
        </p:txBody>
      </p:sp>
      <p:cxnSp>
        <p:nvCxnSpPr>
          <p:cNvPr id="32" name="Conector de Seta Reta 13"/>
          <p:cNvCxnSpPr/>
          <p:nvPr/>
        </p:nvCxnSpPr>
        <p:spPr>
          <a:xfrm xmlns:a="http://schemas.openxmlformats.org/drawingml/2006/main">
            <a:off x="609600" y="6429375"/>
            <a:ext cx="109728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C9815DC0-4C35-4972-9D6E-CA6D563E5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TECHSOUP EN LA PRÁCTICA</a:t>
            </a:r>
          </a:p>
        </p:txBody>
      </p:sp>
      <p:sp>
        <p:nvSpPr>
          <p:cNvPr id="5" name="Retângulo 4">
            <a:extLst xmlns:a="http://schemas.openxmlformats.org/drawingml/2006/main">
              <a:ext uri="{FF2B5EF4-FFF2-40B4-BE49-F238E27FC236}">
                <a16:creationId xmlns:a16="http://schemas.microsoft.com/office/drawing/2014/main" id="{762A4E87-4381-42CC-8C70-7D17B54C8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5151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20</a:t>
            </a:r>
          </a:p>
        </p:txBody>
      </p:sp>
      <p:sp>
        <p:nvSpPr>
          <p:cNvPr id="6" name="Retângulo 5">
            <a:extLst xmlns:a="http://schemas.openxmlformats.org/drawingml/2006/main">
              <a:ext uri="{FF2B5EF4-FFF2-40B4-BE49-F238E27FC236}">
                <a16:creationId xmlns:a16="http://schemas.microsoft.com/office/drawing/2014/main" id="{AB4B87FA-CC3D-4A2B-92E2-B2395C1DD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285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61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1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173</a:t>
            </a:r>
          </a:p>
        </p:txBody>
      </p:sp>
      <p:sp>
        <p:nvSpPr>
          <p:cNvPr id="7" name="Retângulo 6">
            <a:extLst xmlns:a="http://schemas.openxmlformats.org/drawingml/2006/main">
              <a:ext uri="{FF2B5EF4-FFF2-40B4-BE49-F238E27FC236}">
                <a16:creationId xmlns:a16="http://schemas.microsoft.com/office/drawing/2014/main" id="{15B8D704-A2C5-467B-A8BA-84394BD5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295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resultados en la captura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del 24/08/2026</a:t>
            </a:r>
          </a:p>
        </p:txBody>
      </p:sp>
      <p:cxnSp>
        <p:nvCxnSpPr>
          <p:cNvPr id="37" name="Conector de Seta Reta 18"/>
          <p:cNvCxnSpPr/>
          <p:nvPr/>
        </p:nvCxnSpPr>
        <p:spPr>
          <a:xfrm xmlns:a="http://schemas.openxmlformats.org/drawingml/2006/main">
            <a:off x="609600" y="3790950"/>
            <a:ext cx="2571750" cy="953"/>
          </a:xfrm>
          <a:prstGeom xmlns:a="http://schemas.openxmlformats.org/drawingml/2006/main" prst="straightConnector1">
            <a:avLst/>
          </a:prstGeom>
          <a:ln xmlns:a="http://schemas.openxmlformats.org/drawingml/2006/main" w="38100">
            <a:solidFill>
              <a:srgbClr val="2F6BFF"/>
            </a:solidFill>
            <a:prstDash val="solid"/>
          </a:ln>
        </p:spPr>
      </p:cxnSp>
      <p:sp>
        <p:nvSpPr>
          <p:cNvPr id="9" name="Retângulo 8">
            <a:extLst xmlns:a="http://schemas.openxmlformats.org/drawingml/2006/main">
              <a:ext uri="{FF2B5EF4-FFF2-40B4-BE49-F238E27FC236}">
                <a16:creationId xmlns:a16="http://schemas.microsoft.com/office/drawing/2014/main" id="{D7AA4712-5C1B-45BF-B9C3-E722F033D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PORTAFOLIO LOCAL</a:t>
            </a:r>
          </a:p>
        </p:txBody>
      </p:sp>
      <p:sp>
        <p:nvSpPr>
          <p:cNvPr id="10" name="Retângulo 9">
            <a:extLst xmlns:a="http://schemas.openxmlformats.org/drawingml/2006/main">
              <a:ext uri="{FF2B5EF4-FFF2-40B4-BE49-F238E27FC236}">
                <a16:creationId xmlns:a16="http://schemas.microsoft.com/office/drawing/2014/main" id="{DFD4F299-C4B1-4801-B38D-BEC913DB4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2857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Adobe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Tableau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Microsoft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AWS y otros</a:t>
            </a:r>
          </a:p>
        </p:txBody>
      </p:sp>
      <p:pic>
        <p:nvPicPr>
          <p:cNvPr id="40" name="Imagem 2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c335ecc4a94764"/>
          <a:srcRect xmlns:a="http://schemas.openxmlformats.org/drawingml/2006/main" l="2697" t="0" r="269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095750" y="1504950"/>
            <a:ext cx="7524750" cy="4476750"/>
          </a:xfrm>
          <a:prstGeom xmlns:a="http://schemas.openxmlformats.org/drawingml/2006/main" prst="roundRect">
            <a:avLst>
              <a:gd name="adj" fmla="val 3404"/>
            </a:avLst>
          </a:prstGeom>
        </p:spPr>
      </p:pic>
    </p:spTree>
    <p:extLst>
      <p:ext uri="{BB962C8B-B14F-4D97-AF65-F5344CB8AC3E}">
        <p14:creationId xmlns:p14="http://schemas.microsoft.com/office/powerpoint/2010/main" val="12961906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716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Retângulo 21">
            <a:extLst xmlns:a="http://schemas.openxmlformats.org/drawingml/2006/main">
              <a:ext uri="{FF2B5EF4-FFF2-40B4-BE49-F238E27FC236}">
                <a16:creationId xmlns:a16="http://schemas.microsoft.com/office/drawing/2014/main" id="{9817D77E-5551-4D5F-85B2-34EA450F1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TARIFA DE SERVICIO Y RENOVACIÓN</a:t>
            </a:r>
          </a:p>
        </p:txBody>
      </p:sp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4D65569F-0E8A-400A-B09B-EDBFA08E4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Antes de comprar, revise cuatro aspectos</a:t>
            </a:r>
          </a:p>
        </p:txBody>
      </p:sp>
      <p:cxnSp>
        <p:nvCxnSpPr>
          <p:cNvPr id="58" name="Conector de Seta Reta 23"/>
          <p:cNvCxnSpPr/>
          <p:nvPr/>
        </p:nvCxnSpPr>
        <p:spPr>
          <a:xfrm xmlns:a="http://schemas.openxmlformats.org/drawingml/2006/main">
            <a:off x="609600" y="6429375"/>
            <a:ext cx="109728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38506F"/>
            </a:solidFill>
            <a:prstDash val="solid"/>
          </a:ln>
        </p:spPr>
      </p:cxnSp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FA8C5E64-DCFB-4C0A-8203-CA60D2B8D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rPr>
              <a:t>TARIFA DE SERVICIO Y RENOVACIÓN</a:t>
            </a:r>
          </a:p>
        </p:txBody>
      </p:sp>
      <p:sp>
        <p:nvSpPr>
          <p:cNvPr id="5" name="Retângulo 4">
            <a:extLst xmlns:a="http://schemas.openxmlformats.org/drawingml/2006/main">
              <a:ext uri="{FF2B5EF4-FFF2-40B4-BE49-F238E27FC236}">
                <a16:creationId xmlns:a16="http://schemas.microsoft.com/office/drawing/2014/main" id="{A27F621B-BD6C-4330-90C6-770D0E569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5151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0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rPr>
              <a:t>21</a:t>
            </a:r>
          </a:p>
        </p:txBody>
      </p:sp>
      <p:sp>
        <p:nvSpPr>
          <p:cNvPr id="6" name="Retângulo 5">
            <a:extLst xmlns:a="http://schemas.openxmlformats.org/drawingml/2006/main">
              <a:ext uri="{FF2B5EF4-FFF2-40B4-BE49-F238E27FC236}">
                <a16:creationId xmlns:a16="http://schemas.microsoft.com/office/drawing/2014/main" id="{13D039A2-2423-4A23-9296-8A125C1BE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857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7" name="Retângulo 6">
            <a:extLst xmlns:a="http://schemas.openxmlformats.org/drawingml/2006/main">
              <a:ext uri="{FF2B5EF4-FFF2-40B4-BE49-F238E27FC236}">
                <a16:creationId xmlns:a16="http://schemas.microsoft.com/office/drawing/2014/main" id="{7A811CDC-1799-4D0F-9B53-30F91317A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57500"/>
            <a:ext cx="238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Elegibilidad</a:t>
            </a:r>
          </a:p>
        </p:txBody>
      </p:sp>
      <p:sp>
        <p:nvSpPr>
          <p:cNvPr id="8" name="Retângulo 7">
            <a:extLst xmlns:a="http://schemas.openxmlformats.org/drawingml/2006/main">
              <a:ext uri="{FF2B5EF4-FFF2-40B4-BE49-F238E27FC236}">
                <a16:creationId xmlns:a16="http://schemas.microsoft.com/office/drawing/2014/main" id="{0C2FD973-5F19-4107-BA30-92D4EFF7B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48100"/>
            <a:ext cx="2381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425" b="0" i="0">
                <a:solidFill>
                  <a:srgbClr val="BB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BBCADB"/>
                </a:solidFill>
                <a:latin typeface="Helvetica Neue"/>
                <a:ea typeface="Helvetica Neue"/>
                <a:cs typeface="Helvetica Neue"/>
              </a:rPr>
              <a:t>Misión, presupuesto, país, tamaño y figura jurídica.</a:t>
            </a:r>
          </a:p>
        </p:txBody>
      </p:sp>
      <p:cxnSp>
        <p:nvCxnSpPr>
          <p:cNvPr id="64" name="Conector de Seta Reta 29"/>
          <p:cNvCxnSpPr/>
          <p:nvPr/>
        </p:nvCxnSpPr>
        <p:spPr>
          <a:xfrm xmlns:a="http://schemas.openxmlformats.org/drawingml/2006/main">
            <a:off x="3257550" y="1828800"/>
            <a:ext cx="953" cy="325755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38506F"/>
            </a:solidFill>
            <a:prstDash val="solid"/>
          </a:ln>
        </p:spPr>
      </p:cxnSp>
      <p:sp>
        <p:nvSpPr>
          <p:cNvPr id="10" name="Retângulo 9">
            <a:extLst xmlns:a="http://schemas.openxmlformats.org/drawingml/2006/main">
              <a:ext uri="{FF2B5EF4-FFF2-40B4-BE49-F238E27FC236}">
                <a16:creationId xmlns:a16="http://schemas.microsoft.com/office/drawing/2014/main" id="{1A7A3910-331B-4555-88FE-92B40C929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1809750"/>
            <a:ext cx="857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1" name="Retângulo 10">
            <a:extLst xmlns:a="http://schemas.openxmlformats.org/drawingml/2006/main">
              <a:ext uri="{FF2B5EF4-FFF2-40B4-BE49-F238E27FC236}">
                <a16:creationId xmlns:a16="http://schemas.microsoft.com/office/drawing/2014/main" id="{2DF573F8-DBD4-4595-8EEC-BA01327EF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57500"/>
            <a:ext cx="238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Tarifa administrativa</a:t>
            </a:r>
          </a:p>
        </p:txBody>
      </p:sp>
      <p:sp>
        <p:nvSpPr>
          <p:cNvPr id="12" name="Retângulo 11">
            <a:extLst xmlns:a="http://schemas.openxmlformats.org/drawingml/2006/main">
              <a:ext uri="{FF2B5EF4-FFF2-40B4-BE49-F238E27FC236}">
                <a16:creationId xmlns:a16="http://schemas.microsoft.com/office/drawing/2014/main" id="{9D6DA55E-EFBA-490B-BD4E-0074F08B3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848100"/>
            <a:ext cx="2381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425" b="0" i="0">
                <a:solidFill>
                  <a:srgbClr val="BB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BBCADB"/>
                </a:solidFill>
                <a:latin typeface="Helvetica Neue"/>
                <a:ea typeface="Helvetica Neue"/>
                <a:cs typeface="Helvetica Neue"/>
              </a:rPr>
              <a:t>Importe cobrado por TechSoup para operar la oferta.</a:t>
            </a:r>
          </a:p>
        </p:txBody>
      </p:sp>
      <p:cxnSp>
        <p:nvCxnSpPr>
          <p:cNvPr id="68" name="Conector de Seta Reta 33"/>
          <p:cNvCxnSpPr/>
          <p:nvPr/>
        </p:nvCxnSpPr>
        <p:spPr>
          <a:xfrm xmlns:a="http://schemas.openxmlformats.org/drawingml/2006/main">
            <a:off x="6076950" y="1828800"/>
            <a:ext cx="953" cy="325755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38506F"/>
            </a:solidFill>
            <a:prstDash val="solid"/>
          </a:ln>
        </p:spPr>
      </p:cxnSp>
      <p:sp>
        <p:nvSpPr>
          <p:cNvPr id="14" name="Retângulo 13">
            <a:extLst xmlns:a="http://schemas.openxmlformats.org/drawingml/2006/main">
              <a:ext uri="{FF2B5EF4-FFF2-40B4-BE49-F238E27FC236}">
                <a16:creationId xmlns:a16="http://schemas.microsoft.com/office/drawing/2014/main" id="{37B5B851-6D8C-4A3F-9DFF-A1CCE8AB9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1809750"/>
            <a:ext cx="857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5" name="Retângulo 14">
            <a:extLst xmlns:a="http://schemas.openxmlformats.org/drawingml/2006/main">
              <a:ext uri="{FF2B5EF4-FFF2-40B4-BE49-F238E27FC236}">
                <a16:creationId xmlns:a16="http://schemas.microsoft.com/office/drawing/2014/main" id="{5942F78E-D8BD-473D-882F-13C917683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857500"/>
            <a:ext cx="238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Costo con el proveedor</a:t>
            </a:r>
          </a:p>
        </p:txBody>
      </p:sp>
      <p:sp>
        <p:nvSpPr>
          <p:cNvPr id="16" name="Retângulo 15">
            <a:extLst xmlns:a="http://schemas.openxmlformats.org/drawingml/2006/main">
              <a:ext uri="{FF2B5EF4-FFF2-40B4-BE49-F238E27FC236}">
                <a16:creationId xmlns:a16="http://schemas.microsoft.com/office/drawing/2014/main" id="{045CDC72-4BA9-4FA2-9FDD-18256D615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848100"/>
            <a:ext cx="2381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425" b="0" i="0">
                <a:solidFill>
                  <a:srgbClr val="BB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BBCADB"/>
                </a:solidFill>
                <a:latin typeface="Helvetica Neue"/>
                <a:ea typeface="Helvetica Neue"/>
                <a:cs typeface="Helvetica Neue"/>
              </a:rPr>
              <a:t>Acceder al descuento puede requerir otro pago.</a:t>
            </a:r>
          </a:p>
        </p:txBody>
      </p:sp>
      <p:cxnSp>
        <p:nvCxnSpPr>
          <p:cNvPr id="72" name="Conector de Seta Reta 37"/>
          <p:cNvCxnSpPr/>
          <p:nvPr/>
        </p:nvCxnSpPr>
        <p:spPr>
          <a:xfrm xmlns:a="http://schemas.openxmlformats.org/drawingml/2006/main">
            <a:off x="8896350" y="1828800"/>
            <a:ext cx="953" cy="325755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38506F"/>
            </a:solidFill>
            <a:prstDash val="solid"/>
          </a:ln>
        </p:spPr>
      </p:cxnSp>
      <p:sp>
        <p:nvSpPr>
          <p:cNvPr id="18" name="Retângulo 17">
            <a:extLst xmlns:a="http://schemas.openxmlformats.org/drawingml/2006/main">
              <a:ext uri="{FF2B5EF4-FFF2-40B4-BE49-F238E27FC236}">
                <a16:creationId xmlns:a16="http://schemas.microsoft.com/office/drawing/2014/main" id="{3D96FF0B-8202-4C7D-A430-2CB1DCFD1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1809750"/>
            <a:ext cx="857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0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19" name="Retângulo 18">
            <a:extLst xmlns:a="http://schemas.openxmlformats.org/drawingml/2006/main">
              <a:ext uri="{FF2B5EF4-FFF2-40B4-BE49-F238E27FC236}">
                <a16:creationId xmlns:a16="http://schemas.microsoft.com/office/drawing/2014/main" id="{8D2CAC9F-9A98-443F-8D37-870052FCB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857500"/>
            <a:ext cx="238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Vigencia y renovación</a:t>
            </a:r>
          </a:p>
        </p:txBody>
      </p:sp>
      <p:sp>
        <p:nvSpPr>
          <p:cNvPr id="20" name="Retângulo 19">
            <a:extLst xmlns:a="http://schemas.openxmlformats.org/drawingml/2006/main">
              <a:ext uri="{FF2B5EF4-FFF2-40B4-BE49-F238E27FC236}">
                <a16:creationId xmlns:a16="http://schemas.microsoft.com/office/drawing/2014/main" id="{2160F85F-1CA9-40EC-9929-85CE56F6B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848100"/>
            <a:ext cx="2381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425" b="0" i="0">
                <a:solidFill>
                  <a:srgbClr val="BB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BBCADB"/>
                </a:solidFill>
                <a:latin typeface="Helvetica Neue"/>
                <a:ea typeface="Helvetica Neue"/>
                <a:cs typeface="Helvetica Neue"/>
              </a:rPr>
              <a:t>Vigencia, límite anual, soporte y reembolso.</a:t>
            </a:r>
          </a:p>
        </p:txBody>
      </p:sp>
      <p:sp>
        <p:nvSpPr>
          <p:cNvPr id="21" name="Retângulo 20">
            <a:extLst xmlns:a="http://schemas.openxmlformats.org/drawingml/2006/main">
              <a:ext uri="{FF2B5EF4-FFF2-40B4-BE49-F238E27FC236}">
                <a16:creationId xmlns:a16="http://schemas.microsoft.com/office/drawing/2014/main" id="{52FE292A-0981-4CCB-94C2-921908778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619750"/>
            <a:ext cx="10439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3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LOS CANALES CAMBIAN: Zoom migró a Goodstack · Google y Azure son directos · AWS sigue vía TechSoup</a:t>
            </a:r>
          </a:p>
        </p:txBody>
      </p:sp>
    </p:spTree>
    <p:extLst>
      <p:ext uri="{BB962C8B-B14F-4D97-AF65-F5344CB8AC3E}">
        <p14:creationId xmlns:p14="http://schemas.microsoft.com/office/powerpoint/2010/main" val="23987351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716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Retângulo 7">
            <a:extLst xmlns:a="http://schemas.openxmlformats.org/drawingml/2006/main">
              <a:ext uri="{FF2B5EF4-FFF2-40B4-BE49-F238E27FC236}">
                <a16:creationId xmlns:a16="http://schemas.microsoft.com/office/drawing/2014/main" id="{500D0060-6634-49C3-B6C3-44E20C986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A6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E5FF98A1-55DE-4213-BBA2-815E90522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9600"/>
            <a:ext cx="419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CRM PARA EL TERCER SECTOR</a:t>
            </a:r>
          </a:p>
        </p:txBody>
      </p:sp>
      <p:pic>
        <p:nvPicPr>
          <p:cNvPr id="13" name="Imagem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17966b29284071"/>
          <a:stretch xmlns:a="http://schemas.openxmlformats.org/drawingml/2006/main"/>
        </p:blipFill>
        <p:spPr>
          <a:xfrm xmlns:a="http://schemas.openxmlformats.org/drawingml/2006/main">
            <a:off x="867467" y="1162050"/>
            <a:ext cx="1198766" cy="838200"/>
          </a:xfrm>
          <a:prstGeom xmlns:a="http://schemas.openxmlformats.org/drawingml/2006/main" prst="rect">
            <a:avLst/>
          </a:prstGeom>
        </p:spPr>
      </p:pic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7A3C949E-1E43-44DF-97AF-4563F3853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0300"/>
            <a:ext cx="5334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Salesforce</a:t>
            </a:r>
          </a:p>
        </p:txBody>
      </p:sp>
      <p:sp>
        <p:nvSpPr>
          <p:cNvPr id="5" name="Retângulo 4">
            <a:extLst xmlns:a="http://schemas.openxmlformats.org/drawingml/2006/main">
              <a:ext uri="{FF2B5EF4-FFF2-40B4-BE49-F238E27FC236}">
                <a16:creationId xmlns:a16="http://schemas.microsoft.com/office/drawing/2014/main" id="{01C32866-172B-4C49-9911-9A986FC0E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524250"/>
            <a:ext cx="5143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2025" b="0" i="0">
                <a:solidFill>
                  <a:srgbClr val="D3DE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 i="0">
                <a:solidFill>
                  <a:srgbClr val="D3DEEC"/>
                </a:solidFill>
                <a:latin typeface="Helvetica Neue"/>
                <a:ea typeface="Helvetica Neue"/>
                <a:cs typeface="Helvetica Neue"/>
              </a:rPr>
              <a:t>10 licencias gratuitas no sustituyen la gestión, los procesos ni el conocimiento de CRM.</a:t>
            </a:r>
          </a:p>
        </p:txBody>
      </p:sp>
      <p:pic>
        <p:nvPicPr>
          <p:cNvPr id="16" name="Imagem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529ea7c9604ce9"/>
          <a:stretch xmlns:a="http://schemas.openxmlformats.org/drawingml/2006/main"/>
        </p:blipFill>
        <p:spPr>
          <a:xfrm xmlns:a="http://schemas.openxmlformats.org/drawingml/2006/main">
            <a:off x="7239000" y="1190625"/>
            <a:ext cx="3905250" cy="3905250"/>
          </a:xfrm>
          <a:prstGeom xmlns:a="http://schemas.openxmlformats.org/drawingml/2006/main" prst="roundRect">
            <a:avLst>
              <a:gd name="adj" fmla="val 3902"/>
            </a:avLst>
          </a:prstGeom>
        </p:spPr>
      </p:pic>
      <p:sp>
        <p:nvSpPr>
          <p:cNvPr id="7" name="Retângulo 6">
            <a:extLst xmlns:a="http://schemas.openxmlformats.org/drawingml/2006/main">
              <a:ext uri="{FF2B5EF4-FFF2-40B4-BE49-F238E27FC236}">
                <a16:creationId xmlns:a16="http://schemas.microsoft.com/office/drawing/2014/main" id="{8FBD7B64-352D-4D91-B008-DEDE2FDC2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96000"/>
            <a:ext cx="57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8FA4B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8FA4BF"/>
                </a:solidFill>
                <a:latin typeface="Helvetica Neue"/>
                <a:ea typeface="Helvetica Neue"/>
                <a:cs typeface="Helvetica Neue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207352638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etângulo 23">
            <a:extLst xmlns:a="http://schemas.openxmlformats.org/drawingml/2006/main">
              <a:ext uri="{FF2B5EF4-FFF2-40B4-BE49-F238E27FC236}">
                <a16:creationId xmlns:a16="http://schemas.microsoft.com/office/drawing/2014/main" id="{97972192-D2F5-4826-BA6D-E60AB40D7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SALESFORCE POWER OF US</a:t>
            </a:r>
          </a:p>
        </p:txBody>
      </p:sp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78E4F380-3F7A-4187-9287-3209754B3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El CRM organiza relaciones — si tiene responsable</a:t>
            </a:r>
          </a:p>
        </p:txBody>
      </p:sp>
      <p:cxnSp>
        <p:nvCxnSpPr>
          <p:cNvPr id="62" name="Conector de Seta Reta 25"/>
          <p:cNvCxnSpPr/>
          <p:nvPr/>
        </p:nvCxnSpPr>
        <p:spPr>
          <a:xfrm xmlns:a="http://schemas.openxmlformats.org/drawingml/2006/main">
            <a:off x="609600" y="6429375"/>
            <a:ext cx="109728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93093E95-C3AD-41E8-A7E8-3AF32AB03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SALESFORCE POWER OF US</a:t>
            </a:r>
          </a:p>
        </p:txBody>
      </p:sp>
      <p:sp>
        <p:nvSpPr>
          <p:cNvPr id="5" name="Retângulo 4">
            <a:extLst xmlns:a="http://schemas.openxmlformats.org/drawingml/2006/main">
              <a:ext uri="{FF2B5EF4-FFF2-40B4-BE49-F238E27FC236}">
                <a16:creationId xmlns:a16="http://schemas.microsoft.com/office/drawing/2014/main" id="{33FC6829-9BE4-4A76-8992-5142D67B4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5151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23</a:t>
            </a:r>
          </a:p>
        </p:txBody>
      </p:sp>
      <p:sp>
        <p:nvSpPr>
          <p:cNvPr id="6" name="Retângulo 5">
            <a:extLst xmlns:a="http://schemas.openxmlformats.org/drawingml/2006/main">
              <a:ext uri="{FF2B5EF4-FFF2-40B4-BE49-F238E27FC236}">
                <a16:creationId xmlns:a16="http://schemas.microsoft.com/office/drawing/2014/main" id="{5ADEA395-9051-495F-B9E0-8C6C029BD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2667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80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780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7" name="Retângulo 6">
            <a:extLst xmlns:a="http://schemas.openxmlformats.org/drawingml/2006/main">
              <a:ext uri="{FF2B5EF4-FFF2-40B4-BE49-F238E27FC236}">
                <a16:creationId xmlns:a16="http://schemas.microsoft.com/office/drawing/2014/main" id="{C3906E57-9C3B-4696-95C2-04B9D5C4F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43200"/>
            <a:ext cx="2952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1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licencias Enterprise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21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donadas</a:t>
            </a:r>
          </a:p>
        </p:txBody>
      </p:sp>
      <p:sp>
        <p:nvSpPr>
          <p:cNvPr id="8" name="Retângulo 7">
            <a:extLst xmlns:a="http://schemas.openxmlformats.org/drawingml/2006/main">
              <a:ext uri="{FF2B5EF4-FFF2-40B4-BE49-F238E27FC236}">
                <a16:creationId xmlns:a16="http://schemas.microsoft.com/office/drawing/2014/main" id="{4456E1FF-14B7-4E7E-936C-61BAC85BD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3143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4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Elija el paquete Agentforce Nonprofit o Sales &amp; Service en Power of Us.</a:t>
            </a:r>
          </a:p>
        </p:txBody>
      </p:sp>
      <p:cxnSp>
        <p:nvCxnSpPr>
          <p:cNvPr id="68" name="Conector de Seta Reta 31"/>
          <p:cNvCxnSpPr/>
          <p:nvPr/>
        </p:nvCxnSpPr>
        <p:spPr>
          <a:xfrm xmlns:a="http://schemas.openxmlformats.org/drawingml/2006/main">
            <a:off x="4095750" y="1676400"/>
            <a:ext cx="953" cy="371475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10" name="Retângulo 9">
            <a:extLst xmlns:a="http://schemas.openxmlformats.org/drawingml/2006/main">
              <a:ext uri="{FF2B5EF4-FFF2-40B4-BE49-F238E27FC236}">
                <a16:creationId xmlns:a16="http://schemas.microsoft.com/office/drawing/2014/main" id="{99920A9A-AABE-478E-9070-7023CB039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169545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Donaciones</a:t>
            </a:r>
          </a:p>
        </p:txBody>
      </p:sp>
      <p:sp>
        <p:nvSpPr>
          <p:cNvPr id="11" name="Retângulo 10">
            <a:extLst xmlns:a="http://schemas.openxmlformats.org/drawingml/2006/main">
              <a:ext uri="{FF2B5EF4-FFF2-40B4-BE49-F238E27FC236}">
                <a16:creationId xmlns:a16="http://schemas.microsoft.com/office/drawing/2014/main" id="{ED3FEABA-623E-4827-B6A8-8153FABBC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1714500"/>
            <a:ext cx="4400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relación, campañas e historial</a:t>
            </a:r>
          </a:p>
        </p:txBody>
      </p:sp>
      <p:cxnSp>
        <p:nvCxnSpPr>
          <p:cNvPr id="71" name="Conector de Seta Reta 34"/>
          <p:cNvCxnSpPr/>
          <p:nvPr/>
        </p:nvCxnSpPr>
        <p:spPr>
          <a:xfrm xmlns:a="http://schemas.openxmlformats.org/drawingml/2006/main">
            <a:off x="4705350" y="2343150"/>
            <a:ext cx="64008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13" name="Retângulo 12">
            <a:extLst xmlns:a="http://schemas.openxmlformats.org/drawingml/2006/main">
              <a:ext uri="{FF2B5EF4-FFF2-40B4-BE49-F238E27FC236}">
                <a16:creationId xmlns:a16="http://schemas.microsoft.com/office/drawing/2014/main" id="{0B96A189-700A-485C-AAB0-8EAA24462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59080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Voluntariado</a:t>
            </a:r>
          </a:p>
        </p:txBody>
      </p:sp>
      <p:sp>
        <p:nvSpPr>
          <p:cNvPr id="14" name="Retângulo 13">
            <a:extLst xmlns:a="http://schemas.openxmlformats.org/drawingml/2006/main">
              <a:ext uri="{FF2B5EF4-FFF2-40B4-BE49-F238E27FC236}">
                <a16:creationId xmlns:a16="http://schemas.microsoft.com/office/drawing/2014/main" id="{4677F66B-ABE3-4475-9D0E-E3A7C06CA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609850"/>
            <a:ext cx="4400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perfiles, disponibilidad y participación</a:t>
            </a:r>
          </a:p>
        </p:txBody>
      </p:sp>
      <p:cxnSp>
        <p:nvCxnSpPr>
          <p:cNvPr id="74" name="Conector de Seta Reta 37"/>
          <p:cNvCxnSpPr/>
          <p:nvPr/>
        </p:nvCxnSpPr>
        <p:spPr>
          <a:xfrm xmlns:a="http://schemas.openxmlformats.org/drawingml/2006/main">
            <a:off x="4705350" y="3238500"/>
            <a:ext cx="64008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16" name="Retângulo 15">
            <a:extLst xmlns:a="http://schemas.openxmlformats.org/drawingml/2006/main">
              <a:ext uri="{FF2B5EF4-FFF2-40B4-BE49-F238E27FC236}">
                <a16:creationId xmlns:a16="http://schemas.microsoft.com/office/drawing/2014/main" id="{AB090EC1-4516-4889-9EC0-94CE34C93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48615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Programas</a:t>
            </a:r>
          </a:p>
        </p:txBody>
      </p:sp>
      <p:sp>
        <p:nvSpPr>
          <p:cNvPr id="17" name="Retângulo 16">
            <a:extLst xmlns:a="http://schemas.openxmlformats.org/drawingml/2006/main">
              <a:ext uri="{FF2B5EF4-FFF2-40B4-BE49-F238E27FC236}">
                <a16:creationId xmlns:a16="http://schemas.microsoft.com/office/drawing/2014/main" id="{7E65B308-CE7D-410E-B53D-645C40CB0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505200"/>
            <a:ext cx="4400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beneficiarios, servicios y resultados</a:t>
            </a:r>
          </a:p>
        </p:txBody>
      </p:sp>
      <p:cxnSp>
        <p:nvCxnSpPr>
          <p:cNvPr id="77" name="Conector de Seta Reta 40"/>
          <p:cNvCxnSpPr/>
          <p:nvPr/>
        </p:nvCxnSpPr>
        <p:spPr>
          <a:xfrm xmlns:a="http://schemas.openxmlformats.org/drawingml/2006/main">
            <a:off x="4705350" y="4133850"/>
            <a:ext cx="64008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19" name="Retângulo 18">
            <a:extLst xmlns:a="http://schemas.openxmlformats.org/drawingml/2006/main">
              <a:ext uri="{FF2B5EF4-FFF2-40B4-BE49-F238E27FC236}">
                <a16:creationId xmlns:a16="http://schemas.microsoft.com/office/drawing/2014/main" id="{6CB1B9B8-16BB-4FF7-9E7B-3691A00C8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38150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Informes</a:t>
            </a:r>
          </a:p>
        </p:txBody>
      </p:sp>
      <p:sp>
        <p:nvSpPr>
          <p:cNvPr id="20" name="Retângulo 19">
            <a:extLst xmlns:a="http://schemas.openxmlformats.org/drawingml/2006/main">
              <a:ext uri="{FF2B5EF4-FFF2-40B4-BE49-F238E27FC236}">
                <a16:creationId xmlns:a16="http://schemas.microsoft.com/office/drawing/2014/main" id="{32C87A3B-E51D-4404-8AF1-9DF8BC719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400550"/>
            <a:ext cx="4400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datos confiables para gestión y rendición de cuentas</a:t>
            </a:r>
          </a:p>
        </p:txBody>
      </p:sp>
      <p:sp>
        <p:nvSpPr>
          <p:cNvPr id="21" name="Retângulo Arredondado 20">
            <a:extLst xmlns:a="http://schemas.openxmlformats.org/drawingml/2006/main">
              <a:ext uri="{FF2B5EF4-FFF2-40B4-BE49-F238E27FC236}">
                <a16:creationId xmlns:a16="http://schemas.microsoft.com/office/drawing/2014/main" id="{CDC1978F-0528-4B69-9FC0-4DC5E83E1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5372100"/>
            <a:ext cx="64008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8F4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tângulo 21">
            <a:extLst xmlns:a="http://schemas.openxmlformats.org/drawingml/2006/main">
              <a:ext uri="{FF2B5EF4-FFF2-40B4-BE49-F238E27FC236}">
                <a16:creationId xmlns:a16="http://schemas.microsoft.com/office/drawing/2014/main" id="{F5106C24-FFBF-4FDC-B485-E2EAADE91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5543550"/>
            <a:ext cx="590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3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Impact Exchange: voluntariado especializado para proyectos cortos y no críticos.</a:t>
            </a:r>
          </a:p>
        </p:txBody>
      </p:sp>
      <p:sp>
        <p:nvSpPr>
          <p:cNvPr id="23" name="Retângulo 22">
            <a:extLst xmlns:a="http://schemas.openxmlformats.org/drawingml/2006/main">
              <a:ext uri="{FF2B5EF4-FFF2-40B4-BE49-F238E27FC236}">
                <a16:creationId xmlns:a16="http://schemas.microsoft.com/office/drawing/2014/main" id="{E73509EA-8E6D-48DC-AC00-761A66750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342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ASIGNE UN RESPONSABLE DE NEGOCIO + ADMIN/ESPECIALISTA EN CRM</a:t>
            </a:r>
          </a:p>
        </p:txBody>
      </p:sp>
    </p:spTree>
    <p:extLst>
      <p:ext uri="{BB962C8B-B14F-4D97-AF65-F5344CB8AC3E}">
        <p14:creationId xmlns:p14="http://schemas.microsoft.com/office/powerpoint/2010/main" val="83162125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6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Retângulo 25">
            <a:extLst xmlns:a="http://schemas.openxmlformats.org/drawingml/2006/main">
              <a:ext uri="{FF2B5EF4-FFF2-40B4-BE49-F238E27FC236}">
                <a16:creationId xmlns:a16="http://schemas.microsoft.com/office/drawing/2014/main" id="{BAECBD69-714A-43F8-B306-5B6AF1C74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PRÓXIMO PASO</a:t>
            </a:r>
          </a:p>
        </p:txBody>
      </p:sp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796A213F-1E7E-4F8F-A19D-BC8E90F59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En 30 días, construya una base digital</a:t>
            </a:r>
          </a:p>
        </p:txBody>
      </p:sp>
      <p:cxnSp>
        <p:nvCxnSpPr>
          <p:cNvPr id="46" name="Conector de Seta Reta 27"/>
          <p:cNvCxnSpPr/>
          <p:nvPr/>
        </p:nvCxnSpPr>
        <p:spPr>
          <a:xfrm xmlns:a="http://schemas.openxmlformats.org/drawingml/2006/main">
            <a:off x="609600" y="6429375"/>
            <a:ext cx="109728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CD4E0"/>
            </a:solidFill>
            <a:prstDash val="solid"/>
          </a:ln>
        </p:spPr>
      </p:cxnSp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04D10C95-5FA4-47FC-A662-1C707AB1C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PRÓXIMO PASO</a:t>
            </a:r>
          </a:p>
        </p:txBody>
      </p:sp>
      <p:sp>
        <p:nvSpPr>
          <p:cNvPr id="5" name="Retângulo 4">
            <a:extLst xmlns:a="http://schemas.openxmlformats.org/drawingml/2006/main">
              <a:ext uri="{FF2B5EF4-FFF2-40B4-BE49-F238E27FC236}">
                <a16:creationId xmlns:a16="http://schemas.microsoft.com/office/drawing/2014/main" id="{DE75C0B1-14E4-4B99-8744-4AF8F5156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5151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24</a:t>
            </a:r>
          </a:p>
        </p:txBody>
      </p:sp>
      <p:sp>
        <p:nvSpPr>
          <p:cNvPr id="6" name="Retângulo 5">
            <a:extLst xmlns:a="http://schemas.openxmlformats.org/drawingml/2006/main">
              <a:ext uri="{FF2B5EF4-FFF2-40B4-BE49-F238E27FC236}">
                <a16:creationId xmlns:a16="http://schemas.microsoft.com/office/drawing/2014/main" id="{37AA1CDE-8B3F-4DA9-B09E-73E50CCE2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00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No intente activar todo. Priorice el problema, demuestre valor y establezca gobernanza.</a:t>
            </a:r>
          </a:p>
        </p:txBody>
      </p:sp>
      <p:pic>
        <p:nvPicPr>
          <p:cNvPr id="50" name="Imagem 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f8a04cbf604560"/>
          <a:stretch xmlns:a="http://schemas.openxmlformats.org/drawingml/2006/main"/>
        </p:blipFill>
        <p:spPr>
          <a:xfrm xmlns:a="http://schemas.openxmlformats.org/drawingml/2006/main">
            <a:off x="10477500" y="1466850"/>
            <a:ext cx="876300" cy="876300"/>
          </a:xfrm>
          <a:prstGeom xmlns:a="http://schemas.openxmlformats.org/drawingml/2006/main" prst="roundRect">
            <a:avLst>
              <a:gd name="adj" fmla="val 17391"/>
            </a:avLst>
          </a:prstGeom>
        </p:spPr>
      </p:pic>
      <p:cxnSp>
        <p:nvCxnSpPr>
          <p:cNvPr id="51" name="Conector de Seta Reta 32"/>
          <p:cNvCxnSpPr/>
          <p:nvPr/>
        </p:nvCxnSpPr>
        <p:spPr>
          <a:xfrm xmlns:a="http://schemas.openxmlformats.org/drawingml/2006/main">
            <a:off x="1066800" y="3295650"/>
            <a:ext cx="9906000" cy="953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01828"/>
            </a:solidFill>
            <a:prstDash val="solid"/>
          </a:ln>
        </p:spPr>
      </p:cxnSp>
      <p:sp>
        <p:nvSpPr>
          <p:cNvPr id="9" name="Retângulo 8">
            <a:extLst xmlns:a="http://schemas.openxmlformats.org/drawingml/2006/main">
              <a:ext uri="{FF2B5EF4-FFF2-40B4-BE49-F238E27FC236}">
                <a16:creationId xmlns:a16="http://schemas.microsoft.com/office/drawing/2014/main" id="{6CC199BD-6D16-47AF-B2B0-04F43D189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SEMANA 1</a:t>
            </a:r>
          </a:p>
        </p:txBody>
      </p:sp>
      <p:sp>
        <p:nvSpPr>
          <p:cNvPr id="10" name="Oval 9">
            <a:extLst xmlns:a="http://schemas.openxmlformats.org/drawingml/2006/main">
              <a:ext uri="{FF2B5EF4-FFF2-40B4-BE49-F238E27FC236}">
                <a16:creationId xmlns:a16="http://schemas.microsoft.com/office/drawing/2014/main" id="{AD0B1DEC-4FC6-4ACF-868F-C45C3E6FA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1432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Retângulo 10">
            <a:extLst xmlns:a="http://schemas.openxmlformats.org/drawingml/2006/main">
              <a:ext uri="{FF2B5EF4-FFF2-40B4-BE49-F238E27FC236}">
                <a16:creationId xmlns:a16="http://schemas.microsoft.com/office/drawing/2014/main" id="{80CDF90F-D9FA-4E12-8055-AACA0CECB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INVENTARIO</a:t>
            </a:r>
          </a:p>
        </p:txBody>
      </p:sp>
      <p:sp>
        <p:nvSpPr>
          <p:cNvPr id="12" name="Retângulo 11">
            <a:extLst xmlns:a="http://schemas.openxmlformats.org/drawingml/2006/main">
              <a:ext uri="{FF2B5EF4-FFF2-40B4-BE49-F238E27FC236}">
                <a16:creationId xmlns:a16="http://schemas.microsoft.com/office/drawing/2014/main" id="{8E073174-0C0B-432B-9326-29278D626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38650"/>
            <a:ext cx="23812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4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Cuentas, dominios, sitios, licencias, costos y responsables.</a:t>
            </a:r>
          </a:p>
        </p:txBody>
      </p:sp>
      <p:sp>
        <p:nvSpPr>
          <p:cNvPr id="13" name="Retângulo 12">
            <a:extLst xmlns:a="http://schemas.openxmlformats.org/drawingml/2006/main">
              <a:ext uri="{FF2B5EF4-FFF2-40B4-BE49-F238E27FC236}">
                <a16:creationId xmlns:a16="http://schemas.microsoft.com/office/drawing/2014/main" id="{A3AF12C9-9978-477F-A00F-C4E544D35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34315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SEMANA 2</a:t>
            </a:r>
          </a:p>
        </p:txBody>
      </p:sp>
      <p:sp>
        <p:nvSpPr>
          <p:cNvPr id="14" name="Oval 13">
            <a:extLst xmlns:a="http://schemas.openxmlformats.org/drawingml/2006/main">
              <a:ext uri="{FF2B5EF4-FFF2-40B4-BE49-F238E27FC236}">
                <a16:creationId xmlns:a16="http://schemas.microsoft.com/office/drawing/2014/main" id="{B85B24B7-AF77-4532-9BF7-B4D340E92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1432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tângulo 14">
            <a:extLst xmlns:a="http://schemas.openxmlformats.org/drawingml/2006/main">
              <a:ext uri="{FF2B5EF4-FFF2-40B4-BE49-F238E27FC236}">
                <a16:creationId xmlns:a16="http://schemas.microsoft.com/office/drawing/2014/main" id="{03AB3D79-C118-44AB-8465-8A919D6AB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8290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VALIDACIÓN</a:t>
            </a:r>
          </a:p>
        </p:txBody>
      </p:sp>
      <p:sp>
        <p:nvSpPr>
          <p:cNvPr id="16" name="Retângulo 15">
            <a:extLst xmlns:a="http://schemas.openxmlformats.org/drawingml/2006/main">
              <a:ext uri="{FF2B5EF4-FFF2-40B4-BE49-F238E27FC236}">
                <a16:creationId xmlns:a16="http://schemas.microsoft.com/office/drawing/2014/main" id="{C7D8B96B-7993-4657-9E26-016BF6B8A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438650"/>
            <a:ext cx="23812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4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Google, Microsoft, TechSoup y Salesforce — según la prioridad.</a:t>
            </a:r>
          </a:p>
        </p:txBody>
      </p:sp>
      <p:sp>
        <p:nvSpPr>
          <p:cNvPr id="17" name="Retângulo 16">
            <a:extLst xmlns:a="http://schemas.openxmlformats.org/drawingml/2006/main">
              <a:ext uri="{FF2B5EF4-FFF2-40B4-BE49-F238E27FC236}">
                <a16:creationId xmlns:a16="http://schemas.microsoft.com/office/drawing/2014/main" id="{1A6909C3-683F-4B1E-B7A0-AF560F91A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34315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SEMANA 3</a:t>
            </a:r>
          </a:p>
        </p:txBody>
      </p:sp>
      <p:sp>
        <p:nvSpPr>
          <p:cNvPr id="18" name="Oval 17">
            <a:extLst xmlns:a="http://schemas.openxmlformats.org/drawingml/2006/main">
              <a:ext uri="{FF2B5EF4-FFF2-40B4-BE49-F238E27FC236}">
                <a16:creationId xmlns:a16="http://schemas.microsoft.com/office/drawing/2014/main" id="{C5E29C0B-1333-4E73-931A-CD00313BA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1432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Retângulo 18">
            <a:extLst xmlns:a="http://schemas.openxmlformats.org/drawingml/2006/main">
              <a:ext uri="{FF2B5EF4-FFF2-40B4-BE49-F238E27FC236}">
                <a16:creationId xmlns:a16="http://schemas.microsoft.com/office/drawing/2014/main" id="{6DD29A00-2872-4B5C-81C5-216362BB7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8290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PILOTO</a:t>
            </a:r>
          </a:p>
        </p:txBody>
      </p:sp>
      <p:sp>
        <p:nvSpPr>
          <p:cNvPr id="20" name="Retângulo 19">
            <a:extLst xmlns:a="http://schemas.openxmlformats.org/drawingml/2006/main">
              <a:ext uri="{FF2B5EF4-FFF2-40B4-BE49-F238E27FC236}">
                <a16:creationId xmlns:a16="http://schemas.microsoft.com/office/drawing/2014/main" id="{2AF7F800-088F-4E21-8D61-E7677B21D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438650"/>
            <a:ext cx="23812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4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Una unidad compartida, una carga de trabajo en la nube o un flujo de CRM.</a:t>
            </a:r>
          </a:p>
        </p:txBody>
      </p:sp>
      <p:sp>
        <p:nvSpPr>
          <p:cNvPr id="21" name="Retângulo 20">
            <a:extLst xmlns:a="http://schemas.openxmlformats.org/drawingml/2006/main">
              <a:ext uri="{FF2B5EF4-FFF2-40B4-BE49-F238E27FC236}">
                <a16:creationId xmlns:a16="http://schemas.microsoft.com/office/drawing/2014/main" id="{CC12C679-A0BA-47C1-BC35-54426AECF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34315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SEMANA 4</a:t>
            </a:r>
          </a:p>
        </p:txBody>
      </p:sp>
      <p:sp>
        <p:nvSpPr>
          <p:cNvPr id="22" name="Oval 21">
            <a:extLst xmlns:a="http://schemas.openxmlformats.org/drawingml/2006/main">
              <a:ext uri="{FF2B5EF4-FFF2-40B4-BE49-F238E27FC236}">
                <a16:creationId xmlns:a16="http://schemas.microsoft.com/office/drawing/2014/main" id="{A7F9CC8F-143B-49D5-BFB6-2FE752CEC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1432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6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Retângulo 22">
            <a:extLst xmlns:a="http://schemas.openxmlformats.org/drawingml/2006/main">
              <a:ext uri="{FF2B5EF4-FFF2-40B4-BE49-F238E27FC236}">
                <a16:creationId xmlns:a16="http://schemas.microsoft.com/office/drawing/2014/main" id="{8BE13DC2-D93C-47F5-A3ED-8CDBD04BF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8290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GOBERNANZA</a:t>
            </a:r>
          </a:p>
        </p:txBody>
      </p:sp>
      <p:sp>
        <p:nvSpPr>
          <p:cNvPr id="24" name="Retângulo 23">
            <a:extLst xmlns:a="http://schemas.openxmlformats.org/drawingml/2006/main">
              <a:ext uri="{FF2B5EF4-FFF2-40B4-BE49-F238E27FC236}">
                <a16:creationId xmlns:a16="http://schemas.microsoft.com/office/drawing/2014/main" id="{4234597E-6EF9-47A5-80C4-652E56EE3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438650"/>
            <a:ext cx="23812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4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MFA, grupos, respaldo, alertas, responsables y capacitación.</a:t>
            </a:r>
          </a:p>
        </p:txBody>
      </p:sp>
      <p:sp>
        <p:nvSpPr>
          <p:cNvPr id="25" name="Retângulo 24">
            <a:extLst xmlns:a="http://schemas.openxmlformats.org/drawingml/2006/main">
              <a:ext uri="{FF2B5EF4-FFF2-40B4-BE49-F238E27FC236}">
                <a16:creationId xmlns:a16="http://schemas.microsoft.com/office/drawing/2014/main" id="{61F8A0E3-D826-49C0-9E2E-4C45992B1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867400"/>
            <a:ext cx="781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6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ÉXITO = AHORRO + ADOPCIÓN + SEGURIDAD + CONTINUIDAD</a:t>
            </a:r>
          </a:p>
        </p:txBody>
      </p:sp>
    </p:spTree>
    <p:extLst>
      <p:ext uri="{BB962C8B-B14F-4D97-AF65-F5344CB8AC3E}">
        <p14:creationId xmlns:p14="http://schemas.microsoft.com/office/powerpoint/2010/main" val="210639217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716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1" name="Imagem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b4af6729cd40f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Retângulo 1">
            <a:extLst xmlns:a="http://schemas.openxmlformats.org/drawingml/2006/main">
              <a:ext uri="{FF2B5EF4-FFF2-40B4-BE49-F238E27FC236}">
                <a16:creationId xmlns:a16="http://schemas.microsoft.com/office/drawing/2014/main" id="{3C53ACD6-3510-4D29-946D-69E69B578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858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62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Retângulo 2">
            <a:extLst xmlns:a="http://schemas.openxmlformats.org/drawingml/2006/main">
              <a:ext uri="{FF2B5EF4-FFF2-40B4-BE49-F238E27FC236}">
                <a16:creationId xmlns:a16="http://schemas.microsoft.com/office/drawing/2014/main" id="{1AED6AA2-97ED-445D-8EAA-8AABEFC6F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A6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tângulo 3">
            <a:extLst xmlns:a="http://schemas.openxmlformats.org/drawingml/2006/main">
              <a:ext uri="{FF2B5EF4-FFF2-40B4-BE49-F238E27FC236}">
                <a16:creationId xmlns:a16="http://schemas.microsoft.com/office/drawing/2014/main" id="{F3C61C57-F69B-4E32-A5B4-E101E7E87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71550"/>
            <a:ext cx="4953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55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55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¿Preguntas?</a:t>
            </a:r>
          </a:p>
        </p:txBody>
      </p:sp>
      <p:sp>
        <p:nvSpPr>
          <p:cNvPr id="5" name="Retângulo 4">
            <a:extLst xmlns:a="http://schemas.openxmlformats.org/drawingml/2006/main">
              <a:ext uri="{FF2B5EF4-FFF2-40B4-BE49-F238E27FC236}">
                <a16:creationId xmlns:a16="http://schemas.microsoft.com/office/drawing/2014/main" id="{D9A21B3A-2614-4A3F-AAA9-0F45A5FAF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52650"/>
            <a:ext cx="5143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2025" b="0" i="0">
                <a:solidFill>
                  <a:srgbClr val="C7D5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 i="0">
                <a:solidFill>
                  <a:srgbClr val="C7D5E5"/>
                </a:solidFill>
                <a:latin typeface="Helvetica Neue"/>
                <a:ea typeface="Helvetica Neue"/>
                <a:cs typeface="Helvetica Neue"/>
              </a:rPr>
              <a:t>Convirtamos los beneficios en capacidad para la misión.</a:t>
            </a:r>
          </a:p>
        </p:txBody>
      </p:sp>
      <p:cxnSp>
        <p:nvCxnSpPr>
          <p:cNvPr id="36" name="Conector de Seta Reta 17"/>
          <p:cNvCxnSpPr/>
          <p:nvPr/>
        </p:nvCxnSpPr>
        <p:spPr>
          <a:xfrm xmlns:a="http://schemas.openxmlformats.org/drawingml/2006/main">
            <a:off x="723900" y="3448050"/>
            <a:ext cx="47625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38506F"/>
            </a:solidFill>
            <a:prstDash val="solid"/>
          </a:ln>
        </p:spPr>
      </p:cxnSp>
      <p:sp>
        <p:nvSpPr>
          <p:cNvPr id="7" name="Retângulo 6">
            <a:extLst xmlns:a="http://schemas.openxmlformats.org/drawingml/2006/main">
              <a:ext uri="{FF2B5EF4-FFF2-40B4-BE49-F238E27FC236}">
                <a16:creationId xmlns:a16="http://schemas.microsoft.com/office/drawing/2014/main" id="{C0644CAA-769B-45FA-A308-3BAC9F7FD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243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CARLOS COLON</a:t>
            </a:r>
          </a:p>
        </p:txBody>
      </p:sp>
      <p:sp>
        <p:nvSpPr>
          <p:cNvPr id="8" name="Retângulo 7">
            <a:extLst xmlns:a="http://schemas.openxmlformats.org/drawingml/2006/main">
              <a:ext uri="{FF2B5EF4-FFF2-40B4-BE49-F238E27FC236}">
                <a16:creationId xmlns:a16="http://schemas.microsoft.com/office/drawing/2014/main" id="{C3821287-C984-4047-9616-BF2D02740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00550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1e20038cd7644eac"/>
              </a:rPr>
              <a:t>carlos@abrale.org.br</a:t>
            </a:r>
          </a:p>
        </p:txBody>
      </p:sp>
      <p:pic>
        <p:nvPicPr>
          <p:cNvPr id="39" name="Imagem 2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db73171c1d4788"/>
          <a:stretch xmlns:a="http://schemas.openxmlformats.org/drawingml/2006/main"/>
        </p:blipFill>
        <p:spPr>
          <a:xfrm xmlns:a="http://schemas.openxmlformats.org/drawingml/2006/main">
            <a:off x="723900" y="510540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10" name="Retângulo 9">
            <a:extLst xmlns:a="http://schemas.openxmlformats.org/drawingml/2006/main">
              <a:ext uri="{FF2B5EF4-FFF2-40B4-BE49-F238E27FC236}">
                <a16:creationId xmlns:a16="http://schemas.microsoft.com/office/drawing/2014/main" id="{396AB44E-946D-4238-AD37-6F629A30F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21970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69e02b58aba74cc9"/>
              </a:rPr>
              <a:t>linkedin.com/in/carlos-colon-53672247</a:t>
            </a:r>
          </a:p>
        </p:txBody>
      </p:sp>
      <p:pic>
        <p:nvPicPr>
          <p:cNvPr id="41" name="Imagem 2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8d24b8688e4fe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67800" y="4495800"/>
            <a:ext cx="1524000" cy="1524000"/>
          </a:xfrm>
          <a:prstGeom xmlns:a="http://schemas.openxmlformats.org/drawingml/2006/main" prst="ellipse">
            <a:avLst/>
          </a:prstGeom>
        </p:spPr>
      </p:pic>
      <p:sp>
        <p:nvSpPr>
          <p:cNvPr id="12" name="Retângulo 11">
            <a:extLst xmlns:a="http://schemas.openxmlformats.org/drawingml/2006/main">
              <a:ext uri="{FF2B5EF4-FFF2-40B4-BE49-F238E27FC236}">
                <a16:creationId xmlns:a16="http://schemas.microsoft.com/office/drawing/2014/main" id="{73313403-93E3-4E9C-B3A5-B8657540C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6153150"/>
            <a:ext cx="114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350" b="0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5753566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2026-08-25T14:40:53.6020000Z</dcterms:created>
  <dcterms:modified xsi:type="dcterms:W3CDTF">2026-08-25T14:40:53.6020000Z</dcterms:modified>
</coreProperties>
</file>